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2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96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8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72A47-D8E7-4708-A218-E95F45C843B7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99CBC-5243-4EE6-8E2D-6E1F45C81F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26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9D24D-F7AD-4672-8093-387C9A86EF22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9B3BA-A246-4728-806B-126A6412B0F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534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355"/>
            <a:ext cx="9144000" cy="16554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4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95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98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48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0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94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416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862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3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77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04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898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F9A2C-825F-4961-A8B9-9611E97E80FE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990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emf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2" Type="http://schemas.microsoft.com/office/2007/relationships/media" Target="../media/media18.m4a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2" Type="http://schemas.microsoft.com/office/2007/relationships/media" Target="../media/media19.m4a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gif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emf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7" Type="http://schemas.openxmlformats.org/officeDocument/2006/relationships/image" Target="../media/image3.png"/><Relationship Id="rId2" Type="http://schemas.microsoft.com/office/2007/relationships/media" Target="../media/media20.m4a"/><Relationship Id="rId1" Type="http://schemas.openxmlformats.org/officeDocument/2006/relationships/tags" Target="../tags/tag4.xml"/><Relationship Id="rId6" Type="http://schemas.openxmlformats.org/officeDocument/2006/relationships/image" Target="../media/image1.gif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gif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emf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emf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emf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emf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audio" Target="../media/media7.m4a"/><Relationship Id="rId7" Type="http://schemas.openxmlformats.org/officeDocument/2006/relationships/image" Target="../media/image6.jpg"/><Relationship Id="rId2" Type="http://schemas.microsoft.com/office/2007/relationships/media" Target="../media/media7.m4a"/><Relationship Id="rId1" Type="http://schemas.openxmlformats.org/officeDocument/2006/relationships/tags" Target="../tags/tag1.xml"/><Relationship Id="rId6" Type="http://schemas.openxmlformats.org/officeDocument/2006/relationships/image" Target="../media/image5.jpg"/><Relationship Id="rId5" Type="http://schemas.openxmlformats.org/officeDocument/2006/relationships/image" Target="../media/image4.emf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emf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emf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5270" cy="2388870"/>
          </a:xfr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60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60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6000" dirty="0">
              <a:latin typeface="NanumGothic" charset="0"/>
              <a:ea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355"/>
            <a:ext cx="9145270" cy="1656715"/>
          </a:xfrm>
        </p:spPr>
        <p:txBody>
          <a:bodyPr vert="horz" wrap="square" lIns="91440" tIns="45720" rIns="91440" bIns="45720" numCol="1" anchor="t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latin typeface="NanumGothic" charset="0"/>
                <a:ea typeface="Arial" charset="0"/>
              </a:rPr>
              <a:t>Die Welt </a:t>
            </a:r>
            <a:r>
              <a:rPr lang="en-US" altLang="ko-KR" dirty="0" err="1" smtClean="0">
                <a:latin typeface="NanumGothic" charset="0"/>
                <a:ea typeface="Arial" charset="0"/>
              </a:rPr>
              <a:t>ist</a:t>
            </a:r>
            <a:r>
              <a:rPr lang="en-US" altLang="ko-KR" dirty="0" smtClean="0">
                <a:latin typeface="NanumGothic" charset="0"/>
                <a:ea typeface="Arial" charset="0"/>
              </a:rPr>
              <a:t> analog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600" y="3749040"/>
            <a:ext cx="1924685" cy="282194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1" y="3339985"/>
            <a:ext cx="2222328" cy="3132570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4242435" y="4243705"/>
            <a:ext cx="4396105" cy="1563370"/>
          </a:xfrm>
          <a:prstGeom prst="wedgeRectCallout">
            <a:avLst>
              <a:gd name="adj1" fmla="val -63792"/>
              <a:gd name="adj2" fmla="val -35907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>
                <a:solidFill>
                  <a:srgbClr val="000000"/>
                </a:solidFill>
                <a:latin typeface="NanumGothic" charset="0"/>
                <a:ea typeface="NanumGothic" charset="0"/>
              </a:rPr>
              <a:t>Hallo, ich bin Mik, Dein </a:t>
            </a:r>
            <a:endParaRPr lang="ko-KR" altLang="en-US" sz="2400">
              <a:solidFill>
                <a:srgbClr val="000000"/>
              </a:solidFill>
              <a:latin typeface="NanumGothic" charset="0"/>
              <a:ea typeface="NanumGothic" charset="0"/>
            </a:endParaRPr>
          </a:p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>
                <a:solidFill>
                  <a:srgbClr val="000000"/>
                </a:solidFill>
                <a:latin typeface="NanumGothic" charset="0"/>
                <a:ea typeface="NanumGothic" charset="0"/>
              </a:rPr>
              <a:t>Mikrocontroller</a:t>
            </a:r>
            <a:endParaRPr lang="ko-KR" altLang="en-US" sz="240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52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623"/>
    </mc:Choice>
    <mc:Fallback>
      <p:transition spd="slow" advTm="24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4"/>
          <a:srcRect r="13544"/>
          <a:stretch/>
        </p:blipFill>
        <p:spPr>
          <a:xfrm>
            <a:off x="1142481" y="2896922"/>
            <a:ext cx="2857623" cy="1686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15" name="Gruppieren 14"/>
          <p:cNvGrpSpPr/>
          <p:nvPr/>
        </p:nvGrpSpPr>
        <p:grpSpPr>
          <a:xfrm>
            <a:off x="863944" y="766760"/>
            <a:ext cx="4927255" cy="651817"/>
            <a:chOff x="260179" y="738059"/>
            <a:chExt cx="4927255" cy="651817"/>
          </a:xfrm>
        </p:grpSpPr>
        <p:sp>
          <p:nvSpPr>
            <p:cNvPr id="14" name="Rechteck 13"/>
            <p:cNvSpPr/>
            <p:nvPr/>
          </p:nvSpPr>
          <p:spPr>
            <a:xfrm>
              <a:off x="260179" y="738059"/>
              <a:ext cx="875785" cy="6356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154194" y="738059"/>
              <a:ext cx="1114080" cy="626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00150" y="738059"/>
              <a:ext cx="875785" cy="62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Sonne 6"/>
            <p:cNvSpPr/>
            <p:nvPr/>
          </p:nvSpPr>
          <p:spPr>
            <a:xfrm>
              <a:off x="394984" y="763801"/>
              <a:ext cx="642552" cy="62607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Mond 7"/>
            <p:cNvSpPr/>
            <p:nvPr/>
          </p:nvSpPr>
          <p:spPr>
            <a:xfrm>
              <a:off x="1463846" y="788173"/>
              <a:ext cx="323765" cy="544984"/>
            </a:xfrm>
            <a:prstGeom prst="mo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Wolke 9"/>
            <p:cNvSpPr/>
            <p:nvPr/>
          </p:nvSpPr>
          <p:spPr>
            <a:xfrm>
              <a:off x="2247815" y="820050"/>
              <a:ext cx="895350" cy="44973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485120" y="875998"/>
              <a:ext cx="1702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Helligkeit</a:t>
              </a:r>
              <a:endParaRPr lang="de-DE" sz="2400" dirty="0"/>
            </a:p>
          </p:txBody>
        </p:sp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5" y="1764912"/>
            <a:ext cx="1273546" cy="85484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6" y="1569069"/>
            <a:ext cx="860193" cy="1290290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9458" y="4706277"/>
            <a:ext cx="1812581" cy="127000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6549802" y="2137024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6" name="Pfeil nach rechts 25"/>
          <p:cNvSpPr/>
          <p:nvPr/>
        </p:nvSpPr>
        <p:spPr>
          <a:xfrm>
            <a:off x="5725667" y="2169465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6525768" y="1430688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8</a:t>
            </a: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25230" y="691107"/>
            <a:ext cx="5086350" cy="3495517"/>
            <a:chOff x="3314700" y="1764912"/>
            <a:chExt cx="5086350" cy="3495517"/>
          </a:xfrm>
        </p:grpSpPr>
        <p:sp>
          <p:nvSpPr>
            <p:cNvPr id="18" name="Textfeld 17"/>
            <p:cNvSpPr txBox="1"/>
            <p:nvPr/>
          </p:nvSpPr>
          <p:spPr>
            <a:xfrm>
              <a:off x="4088884" y="1992717"/>
              <a:ext cx="19785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Temperatur</a:t>
              </a:r>
              <a:endParaRPr lang="de-DE" sz="2400" dirty="0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4088883" y="3379708"/>
              <a:ext cx="17023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pannung</a:t>
              </a:r>
              <a:endParaRPr lang="de-DE" sz="2400" dirty="0"/>
            </a:p>
          </p:txBody>
        </p:sp>
        <p:grpSp>
          <p:nvGrpSpPr>
            <p:cNvPr id="28" name="Gruppieren 27"/>
            <p:cNvGrpSpPr/>
            <p:nvPr/>
          </p:nvGrpSpPr>
          <p:grpSpPr>
            <a:xfrm>
              <a:off x="7562851" y="1850658"/>
              <a:ext cx="685800" cy="654136"/>
              <a:chOff x="6629401" y="764442"/>
              <a:chExt cx="685800" cy="654136"/>
            </a:xfrm>
          </p:grpSpPr>
          <p:sp>
            <p:nvSpPr>
              <p:cNvPr id="29" name="Rechteck 28"/>
              <p:cNvSpPr/>
              <p:nvPr/>
            </p:nvSpPr>
            <p:spPr>
              <a:xfrm>
                <a:off x="6629401" y="764442"/>
                <a:ext cx="685800" cy="65413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0" name="Gerader Verbinder 29"/>
              <p:cNvCxnSpPr/>
              <p:nvPr/>
            </p:nvCxnSpPr>
            <p:spPr>
              <a:xfrm flipV="1">
                <a:off x="6629401" y="766760"/>
                <a:ext cx="685800" cy="63564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feld 30"/>
              <p:cNvSpPr txBox="1"/>
              <p:nvPr/>
            </p:nvSpPr>
            <p:spPr>
              <a:xfrm>
                <a:off x="6629401" y="778277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A</a:t>
                </a:r>
                <a:endParaRPr lang="de-DE" dirty="0"/>
              </a:p>
            </p:txBody>
          </p:sp>
          <p:sp>
            <p:nvSpPr>
              <p:cNvPr id="32" name="Textfeld 31"/>
              <p:cNvSpPr txBox="1"/>
              <p:nvPr/>
            </p:nvSpPr>
            <p:spPr>
              <a:xfrm>
                <a:off x="6924676" y="1024186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D</a:t>
                </a:r>
              </a:p>
            </p:txBody>
          </p:sp>
        </p:grpSp>
        <p:sp>
          <p:nvSpPr>
            <p:cNvPr id="33" name="Pfeil nach rechts 32"/>
            <p:cNvSpPr/>
            <p:nvPr/>
          </p:nvSpPr>
          <p:spPr>
            <a:xfrm>
              <a:off x="6619875" y="1839141"/>
              <a:ext cx="800100" cy="651817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35" name="Gruppieren 34"/>
            <p:cNvGrpSpPr/>
            <p:nvPr/>
          </p:nvGrpSpPr>
          <p:grpSpPr>
            <a:xfrm>
              <a:off x="7562851" y="3320171"/>
              <a:ext cx="685800" cy="654136"/>
              <a:chOff x="6629401" y="764442"/>
              <a:chExt cx="685800" cy="654136"/>
            </a:xfrm>
          </p:grpSpPr>
          <p:sp>
            <p:nvSpPr>
              <p:cNvPr id="36" name="Rechteck 35"/>
              <p:cNvSpPr/>
              <p:nvPr/>
            </p:nvSpPr>
            <p:spPr>
              <a:xfrm>
                <a:off x="6629401" y="764442"/>
                <a:ext cx="685800" cy="65413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7" name="Gerader Verbinder 36"/>
              <p:cNvCxnSpPr/>
              <p:nvPr/>
            </p:nvCxnSpPr>
            <p:spPr>
              <a:xfrm flipV="1">
                <a:off x="6629401" y="766760"/>
                <a:ext cx="685800" cy="63564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feld 37"/>
              <p:cNvSpPr txBox="1"/>
              <p:nvPr/>
            </p:nvSpPr>
            <p:spPr>
              <a:xfrm>
                <a:off x="6629401" y="778277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A</a:t>
                </a:r>
                <a:endParaRPr lang="de-DE" dirty="0"/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6924676" y="1024186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D</a:t>
                </a:r>
              </a:p>
            </p:txBody>
          </p:sp>
        </p:grpSp>
        <p:sp>
          <p:nvSpPr>
            <p:cNvPr id="40" name="Pfeil nach rechts 39"/>
            <p:cNvSpPr/>
            <p:nvPr/>
          </p:nvSpPr>
          <p:spPr>
            <a:xfrm>
              <a:off x="6619875" y="3308654"/>
              <a:ext cx="800100" cy="651817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7515226" y="489109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50" name="Rechteck 49"/>
            <p:cNvSpPr/>
            <p:nvPr/>
          </p:nvSpPr>
          <p:spPr>
            <a:xfrm>
              <a:off x="3314700" y="1764912"/>
              <a:ext cx="5086350" cy="3495517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2" name="Gerade Verbindung mit Pfeil 51"/>
            <p:cNvCxnSpPr/>
            <p:nvPr/>
          </p:nvCxnSpPr>
          <p:spPr>
            <a:xfrm flipV="1">
              <a:off x="4257675" y="1992717"/>
              <a:ext cx="0" cy="279835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mit Pfeil 53"/>
            <p:cNvCxnSpPr/>
            <p:nvPr/>
          </p:nvCxnSpPr>
          <p:spPr>
            <a:xfrm>
              <a:off x="4151870" y="4706277"/>
              <a:ext cx="388723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>
              <a:off x="3603111" y="1864493"/>
              <a:ext cx="7704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Zahl</a:t>
              </a:r>
              <a:endParaRPr lang="de-DE" dirty="0"/>
            </a:p>
          </p:txBody>
        </p:sp>
        <p:cxnSp>
          <p:nvCxnSpPr>
            <p:cNvPr id="58" name="Gewinkelte Verbindung 57"/>
            <p:cNvCxnSpPr/>
            <p:nvPr/>
          </p:nvCxnSpPr>
          <p:spPr>
            <a:xfrm flipV="1">
              <a:off x="4257675" y="4286250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winkelte Verbindung 58"/>
            <p:cNvCxnSpPr/>
            <p:nvPr/>
          </p:nvCxnSpPr>
          <p:spPr>
            <a:xfrm flipV="1">
              <a:off x="4719637" y="3866488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winkelte Verbindung 59"/>
            <p:cNvCxnSpPr/>
            <p:nvPr/>
          </p:nvCxnSpPr>
          <p:spPr>
            <a:xfrm flipV="1">
              <a:off x="5176044" y="3449590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winkelte Verbindung 60"/>
            <p:cNvCxnSpPr/>
            <p:nvPr/>
          </p:nvCxnSpPr>
          <p:spPr>
            <a:xfrm flipV="1">
              <a:off x="5629277" y="3029563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winkelte Verbindung 61"/>
            <p:cNvCxnSpPr/>
            <p:nvPr/>
          </p:nvCxnSpPr>
          <p:spPr>
            <a:xfrm flipV="1">
              <a:off x="6082510" y="2609536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winkelte Verbindung 62"/>
            <p:cNvCxnSpPr/>
            <p:nvPr/>
          </p:nvCxnSpPr>
          <p:spPr>
            <a:xfrm flipV="1">
              <a:off x="6543675" y="2189509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feld 63"/>
            <p:cNvSpPr txBox="1"/>
            <p:nvPr/>
          </p:nvSpPr>
          <p:spPr>
            <a:xfrm>
              <a:off x="3837174" y="4511531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0</a:t>
              </a:r>
              <a:endParaRPr lang="de-DE" dirty="0"/>
            </a:p>
          </p:txBody>
        </p:sp>
        <p:sp>
          <p:nvSpPr>
            <p:cNvPr id="65" name="Textfeld 64"/>
            <p:cNvSpPr txBox="1"/>
            <p:nvPr/>
          </p:nvSpPr>
          <p:spPr>
            <a:xfrm>
              <a:off x="3813413" y="4121445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1</a:t>
              </a:r>
              <a:endParaRPr lang="de-DE" dirty="0"/>
            </a:p>
          </p:txBody>
        </p:sp>
        <p:sp>
          <p:nvSpPr>
            <p:cNvPr id="66" name="Textfeld 65"/>
            <p:cNvSpPr txBox="1"/>
            <p:nvPr/>
          </p:nvSpPr>
          <p:spPr>
            <a:xfrm>
              <a:off x="3817797" y="3635910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>
                  <a:solidFill>
                    <a:srgbClr val="FF0000"/>
                  </a:solidFill>
                </a:rPr>
                <a:t>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7" name="Textfeld 66"/>
            <p:cNvSpPr txBox="1"/>
            <p:nvPr/>
          </p:nvSpPr>
          <p:spPr>
            <a:xfrm>
              <a:off x="3817797" y="3225212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3</a:t>
              </a:r>
              <a:endParaRPr lang="de-DE" dirty="0"/>
            </a:p>
          </p:txBody>
        </p:sp>
        <p:sp>
          <p:nvSpPr>
            <p:cNvPr id="68" name="Textfeld 67"/>
            <p:cNvSpPr txBox="1"/>
            <p:nvPr/>
          </p:nvSpPr>
          <p:spPr>
            <a:xfrm>
              <a:off x="3810001" y="2760289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4</a:t>
              </a:r>
              <a:endParaRPr lang="de-DE" dirty="0"/>
            </a:p>
          </p:txBody>
        </p:sp>
        <p:sp>
          <p:nvSpPr>
            <p:cNvPr id="69" name="Textfeld 68"/>
            <p:cNvSpPr txBox="1"/>
            <p:nvPr/>
          </p:nvSpPr>
          <p:spPr>
            <a:xfrm>
              <a:off x="3798044" y="2358195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5</a:t>
              </a:r>
              <a:endParaRPr lang="de-DE" dirty="0"/>
            </a:p>
          </p:txBody>
        </p:sp>
        <p:sp>
          <p:nvSpPr>
            <p:cNvPr id="70" name="Textfeld 69"/>
            <p:cNvSpPr txBox="1"/>
            <p:nvPr/>
          </p:nvSpPr>
          <p:spPr>
            <a:xfrm>
              <a:off x="4065772" y="4768592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0</a:t>
              </a:r>
              <a:endParaRPr lang="de-DE" dirty="0"/>
            </a:p>
          </p:txBody>
        </p:sp>
        <p:sp>
          <p:nvSpPr>
            <p:cNvPr id="71" name="Textfeld 70"/>
            <p:cNvSpPr txBox="1"/>
            <p:nvPr/>
          </p:nvSpPr>
          <p:spPr>
            <a:xfrm>
              <a:off x="6978591" y="4716358"/>
              <a:ext cx="13449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Temperatur</a:t>
              </a:r>
              <a:endParaRPr lang="de-DE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879923" y="4746803"/>
              <a:ext cx="5352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>
                  <a:solidFill>
                    <a:srgbClr val="FF0000"/>
                  </a:solidFill>
                </a:rPr>
                <a:t>23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Gerade Verbindung mit Pfeil 74"/>
            <p:cNvCxnSpPr/>
            <p:nvPr/>
          </p:nvCxnSpPr>
          <p:spPr>
            <a:xfrm flipV="1">
              <a:off x="5127281" y="3856408"/>
              <a:ext cx="0" cy="82865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Gerade Verbindung mit Pfeil 75"/>
            <p:cNvCxnSpPr/>
            <p:nvPr/>
          </p:nvCxnSpPr>
          <p:spPr>
            <a:xfrm flipH="1" flipV="1">
              <a:off x="4243513" y="3869617"/>
              <a:ext cx="883768" cy="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7235602" y="2457163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7463989" y="2335525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7362825" y="2552215"/>
            <a:ext cx="361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8010525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8" name="Rechteck 77"/>
          <p:cNvSpPr/>
          <p:nvPr/>
        </p:nvSpPr>
        <p:spPr>
          <a:xfrm>
            <a:off x="8391966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8750561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9122036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/>
          <p:cNvSpPr/>
          <p:nvPr/>
        </p:nvSpPr>
        <p:spPr>
          <a:xfrm>
            <a:off x="9503162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3" name="Rechteck 82"/>
          <p:cNvSpPr/>
          <p:nvPr/>
        </p:nvSpPr>
        <p:spPr>
          <a:xfrm>
            <a:off x="9884603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4" name="Rechteck 83"/>
          <p:cNvSpPr/>
          <p:nvPr/>
        </p:nvSpPr>
        <p:spPr>
          <a:xfrm>
            <a:off x="10243198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10614673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724" y="1860826"/>
            <a:ext cx="1924685" cy="2821940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5418421" y="3096250"/>
            <a:ext cx="4498758" cy="967869"/>
          </a:xfrm>
          <a:prstGeom prst="wedgeRectCallout">
            <a:avLst>
              <a:gd name="adj1" fmla="val -59600"/>
              <a:gd name="adj2" fmla="val -49091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Die Treppe hat 2</a:t>
            </a:r>
            <a:r>
              <a:rPr lang="de-DE" altLang="ko-KR" sz="2400" baseline="300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8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 = 256 Stufen</a:t>
            </a:r>
          </a:p>
        </p:txBody>
      </p:sp>
      <p:pic>
        <p:nvPicPr>
          <p:cNvPr id="22" name="Audio 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660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19"/>
    </mc:Choice>
    <mc:Fallback>
      <p:transition spd="slow" advTm="54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129" y="2288850"/>
            <a:ext cx="1924685" cy="2821940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4474381" y="3699820"/>
            <a:ext cx="4498758" cy="967869"/>
          </a:xfrm>
          <a:prstGeom prst="wedgeRectCallout">
            <a:avLst>
              <a:gd name="adj1" fmla="val -59600"/>
              <a:gd name="adj2" fmla="val -49091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Wie erfolgt die Wandlung (Abbildung)?</a:t>
            </a: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8</a:t>
            </a: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461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65"/>
    </mc:Choice>
    <mc:Fallback>
      <p:transition spd="slow" advTm="637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129" y="2288850"/>
            <a:ext cx="1924685" cy="2821940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4474381" y="3699820"/>
            <a:ext cx="4498758" cy="967869"/>
          </a:xfrm>
          <a:prstGeom prst="wedgeRectCallout">
            <a:avLst>
              <a:gd name="adj1" fmla="val -59600"/>
              <a:gd name="adj2" fmla="val -49091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Beispiel: Drehknopf (</a:t>
            </a:r>
            <a:r>
              <a:rPr lang="de-DE" altLang="ko-KR" sz="2400" dirty="0" err="1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Poti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) an 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PA0</a:t>
            </a:r>
            <a:endParaRPr lang="de-DE" altLang="ko-KR" sz="2400" dirty="0" smtClean="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8</a:t>
            </a: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602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77"/>
    </mc:Choice>
    <mc:Fallback>
      <p:transition spd="slow" advTm="36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129" y="2288850"/>
            <a:ext cx="1924685" cy="2821940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4474381" y="3699820"/>
            <a:ext cx="5264530" cy="1410970"/>
          </a:xfrm>
          <a:prstGeom prst="wedgeRectCallout">
            <a:avLst>
              <a:gd name="adj1" fmla="val -59600"/>
              <a:gd name="adj2" fmla="val -49091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Mit dem Drehknopf (</a:t>
            </a:r>
            <a:r>
              <a:rPr lang="de-DE" altLang="ko-KR" sz="2400" dirty="0" err="1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Poti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) wurde eine Spannung </a:t>
            </a:r>
            <a:r>
              <a:rPr lang="de-DE" altLang="ko-KR" sz="2400" dirty="0" err="1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Ue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=1,5V eingestellt</a:t>
            </a: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8</a:t>
            </a: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890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71"/>
    </mc:Choice>
    <mc:Fallback>
      <p:transition spd="slow" advTm="15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4089113" y="4547262"/>
            <a:ext cx="4911667" cy="1247610"/>
          </a:xfrm>
          <a:prstGeom prst="wedgeRectCallout">
            <a:avLst>
              <a:gd name="adj1" fmla="val -29724"/>
              <a:gd name="adj2" fmla="val -71856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Der AD-Wandler hat 12Bit und einen Eingangsbereich von 0..3,3V</a:t>
            </a: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8</a:t>
            </a: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092" y="1407501"/>
            <a:ext cx="1924685" cy="2821940"/>
          </a:xfrm>
          <a:prstGeom prst="rect">
            <a:avLst/>
          </a:prstGeom>
          <a:noFill/>
        </p:spPr>
      </p:pic>
      <p:sp>
        <p:nvSpPr>
          <p:cNvPr id="32" name="Textfeld 31"/>
          <p:cNvSpPr txBox="1"/>
          <p:nvPr/>
        </p:nvSpPr>
        <p:spPr>
          <a:xfrm>
            <a:off x="2748331" y="229363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0..3,3V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16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091"/>
    </mc:Choice>
    <mc:Fallback>
      <p:transition spd="slow" advTm="270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6019550" y="5218743"/>
            <a:ext cx="4911667" cy="1247610"/>
          </a:xfrm>
          <a:prstGeom prst="wedgeRectCallout">
            <a:avLst>
              <a:gd name="adj1" fmla="val -29724"/>
              <a:gd name="adj2" fmla="val -71856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Größte Eingangsspannung ergibt größte Zahl</a:t>
            </a: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179" y="2407720"/>
            <a:ext cx="1924685" cy="2821940"/>
          </a:xfrm>
          <a:prstGeom prst="rect">
            <a:avLst/>
          </a:prstGeom>
          <a:noFill/>
        </p:spPr>
      </p:pic>
      <p:sp>
        <p:nvSpPr>
          <p:cNvPr id="32" name="Textfeld 31"/>
          <p:cNvSpPr txBox="1"/>
          <p:nvPr/>
        </p:nvSpPr>
        <p:spPr>
          <a:xfrm>
            <a:off x="2748331" y="229363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0..3,3V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5621597" y="1309176"/>
            <a:ext cx="20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Wandelwert</a:t>
            </a:r>
            <a:endParaRPr lang="de-DE" dirty="0"/>
          </a:p>
        </p:txBody>
      </p:sp>
      <p:cxnSp>
        <p:nvCxnSpPr>
          <p:cNvPr id="7" name="Gerade Verbindung mit Pfeil 6"/>
          <p:cNvCxnSpPr>
            <a:stCxn id="32" idx="2"/>
          </p:cNvCxnSpPr>
          <p:nvPr/>
        </p:nvCxnSpPr>
        <p:spPr>
          <a:xfrm flipH="1">
            <a:off x="1743699" y="2662971"/>
            <a:ext cx="1480311" cy="5980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1173005" y="324502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3,3V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3438581" y="3245029"/>
            <a:ext cx="175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2</a:t>
            </a:r>
            <a:r>
              <a:rPr lang="de-DE" baseline="30000" dirty="0" smtClean="0"/>
              <a:t>12</a:t>
            </a:r>
            <a:r>
              <a:rPr lang="de-DE" dirty="0" smtClean="0"/>
              <a:t>-1=4095</a:t>
            </a:r>
            <a:endParaRPr lang="de-DE" dirty="0"/>
          </a:p>
        </p:txBody>
      </p:sp>
      <p:cxnSp>
        <p:nvCxnSpPr>
          <p:cNvPr id="38" name="Gerade Verbindung mit Pfeil 37"/>
          <p:cNvCxnSpPr/>
          <p:nvPr/>
        </p:nvCxnSpPr>
        <p:spPr>
          <a:xfrm>
            <a:off x="3549428" y="1454227"/>
            <a:ext cx="1072741" cy="180676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>
            <a:off x="2106177" y="3424529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949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097"/>
    </mc:Choice>
    <mc:Fallback>
      <p:transition spd="slow" advTm="23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6019550" y="5218743"/>
            <a:ext cx="4911667" cy="1247610"/>
          </a:xfrm>
          <a:prstGeom prst="wedgeRectCallout">
            <a:avLst>
              <a:gd name="adj1" fmla="val -29724"/>
              <a:gd name="adj2" fmla="val -71856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Kleinste Eingangsspannung ergibt kleinste Zahl = 0</a:t>
            </a: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179" y="2407720"/>
            <a:ext cx="1924685" cy="2821940"/>
          </a:xfrm>
          <a:prstGeom prst="rect">
            <a:avLst/>
          </a:prstGeom>
          <a:noFill/>
        </p:spPr>
      </p:pic>
      <p:sp>
        <p:nvSpPr>
          <p:cNvPr id="32" name="Textfeld 31"/>
          <p:cNvSpPr txBox="1"/>
          <p:nvPr/>
        </p:nvSpPr>
        <p:spPr>
          <a:xfrm>
            <a:off x="2748331" y="229363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0..3,3V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5621597" y="1309176"/>
            <a:ext cx="20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Wandelwert</a:t>
            </a:r>
            <a:endParaRPr lang="de-DE" dirty="0"/>
          </a:p>
        </p:txBody>
      </p:sp>
      <p:cxnSp>
        <p:nvCxnSpPr>
          <p:cNvPr id="7" name="Gerade Verbindung mit Pfeil 6"/>
          <p:cNvCxnSpPr>
            <a:stCxn id="32" idx="1"/>
          </p:cNvCxnSpPr>
          <p:nvPr/>
        </p:nvCxnSpPr>
        <p:spPr>
          <a:xfrm flipH="1">
            <a:off x="1743700" y="2478305"/>
            <a:ext cx="1004631" cy="78268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1173005" y="324502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0V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3438581" y="3245029"/>
            <a:ext cx="175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0</a:t>
            </a:r>
            <a:endParaRPr lang="de-DE" dirty="0"/>
          </a:p>
        </p:txBody>
      </p:sp>
      <p:cxnSp>
        <p:nvCxnSpPr>
          <p:cNvPr id="38" name="Gerade Verbindung mit Pfeil 37"/>
          <p:cNvCxnSpPr>
            <a:endCxn id="37" idx="0"/>
          </p:cNvCxnSpPr>
          <p:nvPr/>
        </p:nvCxnSpPr>
        <p:spPr>
          <a:xfrm>
            <a:off x="3549428" y="1454227"/>
            <a:ext cx="764335" cy="17908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>
            <a:off x="2106177" y="3424529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39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734"/>
    </mc:Choice>
    <mc:Fallback>
      <p:transition spd="slow" advTm="197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6019550" y="5218743"/>
            <a:ext cx="4911667" cy="1247610"/>
          </a:xfrm>
          <a:prstGeom prst="wedgeRectCallout">
            <a:avLst>
              <a:gd name="adj1" fmla="val -29724"/>
              <a:gd name="adj2" fmla="val -71856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Andere Werte können mittels Dreisatz ermittelt werden.</a:t>
            </a: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179" y="2407720"/>
            <a:ext cx="1924685" cy="2821940"/>
          </a:xfrm>
          <a:prstGeom prst="rect">
            <a:avLst/>
          </a:prstGeom>
          <a:noFill/>
        </p:spPr>
      </p:pic>
      <p:sp>
        <p:nvSpPr>
          <p:cNvPr id="32" name="Textfeld 31"/>
          <p:cNvSpPr txBox="1"/>
          <p:nvPr/>
        </p:nvSpPr>
        <p:spPr>
          <a:xfrm>
            <a:off x="2748331" y="229363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0..3,3V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5621597" y="1309176"/>
            <a:ext cx="20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Wandelwert</a:t>
            </a:r>
            <a:endParaRPr lang="de-DE" dirty="0"/>
          </a:p>
        </p:txBody>
      </p:sp>
      <p:cxnSp>
        <p:nvCxnSpPr>
          <p:cNvPr id="7" name="Gerade Verbindung mit Pfeil 6"/>
          <p:cNvCxnSpPr>
            <a:stCxn id="32" idx="2"/>
          </p:cNvCxnSpPr>
          <p:nvPr/>
        </p:nvCxnSpPr>
        <p:spPr>
          <a:xfrm flipH="1">
            <a:off x="1743699" y="2662971"/>
            <a:ext cx="1480311" cy="5980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1173005" y="324502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3,3V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3438581" y="3245029"/>
            <a:ext cx="175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2</a:t>
            </a:r>
            <a:r>
              <a:rPr lang="de-DE" baseline="30000" dirty="0" smtClean="0"/>
              <a:t>12</a:t>
            </a:r>
            <a:r>
              <a:rPr lang="de-DE" dirty="0" smtClean="0"/>
              <a:t>-1=4095</a:t>
            </a:r>
            <a:endParaRPr lang="de-DE" dirty="0"/>
          </a:p>
        </p:txBody>
      </p:sp>
      <p:cxnSp>
        <p:nvCxnSpPr>
          <p:cNvPr id="38" name="Gerade Verbindung mit Pfeil 37"/>
          <p:cNvCxnSpPr/>
          <p:nvPr/>
        </p:nvCxnSpPr>
        <p:spPr>
          <a:xfrm>
            <a:off x="3549428" y="1454227"/>
            <a:ext cx="1072741" cy="180676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>
            <a:off x="2106177" y="3424529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1122145" y="3738178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sp>
        <p:nvSpPr>
          <p:cNvPr id="40" name="Textfeld 39"/>
          <p:cNvSpPr txBox="1"/>
          <p:nvPr/>
        </p:nvSpPr>
        <p:spPr>
          <a:xfrm>
            <a:off x="3438581" y="3738178"/>
            <a:ext cx="1750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4095/3,3 * 1,5 =1861</a:t>
            </a:r>
            <a:endParaRPr lang="de-DE" dirty="0"/>
          </a:p>
        </p:txBody>
      </p:sp>
      <p:cxnSp>
        <p:nvCxnSpPr>
          <p:cNvPr id="43" name="Gerade Verbindung mit Pfeil 42"/>
          <p:cNvCxnSpPr/>
          <p:nvPr/>
        </p:nvCxnSpPr>
        <p:spPr>
          <a:xfrm>
            <a:off x="2035661" y="3905255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/>
          <p:cNvSpPr txBox="1"/>
          <p:nvPr/>
        </p:nvSpPr>
        <p:spPr>
          <a:xfrm>
            <a:off x="2255499" y="3993993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Dreisatz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362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882"/>
    </mc:Choice>
    <mc:Fallback>
      <p:transition spd="slow" advTm="41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6169462" y="3440831"/>
            <a:ext cx="4911667" cy="1590233"/>
          </a:xfrm>
          <a:prstGeom prst="wedgeRectCallout">
            <a:avLst>
              <a:gd name="adj1" fmla="val -57761"/>
              <a:gd name="adj2" fmla="val 31459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Welche „analoge Auflösung“ hat der AD-Wandler?</a:t>
            </a: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2748331" y="229363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0..3,3V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5621597" y="1309176"/>
            <a:ext cx="20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Wandelwert</a:t>
            </a:r>
            <a:endParaRPr lang="de-DE" dirty="0"/>
          </a:p>
        </p:txBody>
      </p:sp>
      <p:cxnSp>
        <p:nvCxnSpPr>
          <p:cNvPr id="7" name="Gerade Verbindung mit Pfeil 6"/>
          <p:cNvCxnSpPr>
            <a:stCxn id="32" idx="2"/>
          </p:cNvCxnSpPr>
          <p:nvPr/>
        </p:nvCxnSpPr>
        <p:spPr>
          <a:xfrm flipH="1">
            <a:off x="1743699" y="2662971"/>
            <a:ext cx="1480311" cy="5980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1173005" y="324502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3,3V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3438581" y="3245029"/>
            <a:ext cx="175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2</a:t>
            </a:r>
            <a:r>
              <a:rPr lang="de-DE" baseline="30000" dirty="0" smtClean="0"/>
              <a:t>12</a:t>
            </a:r>
            <a:r>
              <a:rPr lang="de-DE" dirty="0" smtClean="0"/>
              <a:t>-1=4095</a:t>
            </a:r>
            <a:endParaRPr lang="de-DE" dirty="0"/>
          </a:p>
        </p:txBody>
      </p:sp>
      <p:cxnSp>
        <p:nvCxnSpPr>
          <p:cNvPr id="38" name="Gerade Verbindung mit Pfeil 37"/>
          <p:cNvCxnSpPr/>
          <p:nvPr/>
        </p:nvCxnSpPr>
        <p:spPr>
          <a:xfrm>
            <a:off x="3549428" y="1454227"/>
            <a:ext cx="1072741" cy="180676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>
            <a:off x="2106177" y="3424529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1122145" y="3738178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sp>
        <p:nvSpPr>
          <p:cNvPr id="40" name="Textfeld 39"/>
          <p:cNvSpPr txBox="1"/>
          <p:nvPr/>
        </p:nvSpPr>
        <p:spPr>
          <a:xfrm>
            <a:off x="3438581" y="3738178"/>
            <a:ext cx="1750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4095/3,3 * 1,5 =1861</a:t>
            </a:r>
            <a:endParaRPr lang="de-DE" dirty="0"/>
          </a:p>
        </p:txBody>
      </p:sp>
      <p:cxnSp>
        <p:nvCxnSpPr>
          <p:cNvPr id="43" name="Gerade Verbindung mit Pfeil 42"/>
          <p:cNvCxnSpPr/>
          <p:nvPr/>
        </p:nvCxnSpPr>
        <p:spPr>
          <a:xfrm>
            <a:off x="2035661" y="3905255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/>
          <p:cNvSpPr txBox="1"/>
          <p:nvPr/>
        </p:nvSpPr>
        <p:spPr>
          <a:xfrm>
            <a:off x="2255499" y="3993993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Dreisatz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3648658" y="4523232"/>
            <a:ext cx="392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757826" y="4384733"/>
            <a:ext cx="1526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3,3V/4095 </a:t>
            </a:r>
            <a:br>
              <a:rPr lang="de-DE" dirty="0" smtClean="0"/>
            </a:br>
            <a:r>
              <a:rPr lang="de-DE" dirty="0" smtClean="0"/>
              <a:t>= 0,806 mV </a:t>
            </a:r>
            <a:endParaRPr lang="de-DE" dirty="0"/>
          </a:p>
        </p:txBody>
      </p:sp>
      <p:cxnSp>
        <p:nvCxnSpPr>
          <p:cNvPr id="48" name="Gerade Verbindung mit Pfeil 47"/>
          <p:cNvCxnSpPr>
            <a:stCxn id="46" idx="1"/>
            <a:endCxn id="47" idx="3"/>
          </p:cNvCxnSpPr>
          <p:nvPr/>
        </p:nvCxnSpPr>
        <p:spPr>
          <a:xfrm flipH="1">
            <a:off x="2284752" y="4707898"/>
            <a:ext cx="1363906" cy="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674" y="3648710"/>
            <a:ext cx="1924685" cy="2821940"/>
          </a:xfrm>
          <a:prstGeom prst="rect">
            <a:avLst/>
          </a:prstGeom>
          <a:noFill/>
        </p:spPr>
      </p:pic>
      <p:sp>
        <p:nvSpPr>
          <p:cNvPr id="14" name="Rechteck 13"/>
          <p:cNvSpPr/>
          <p:nvPr/>
        </p:nvSpPr>
        <p:spPr>
          <a:xfrm>
            <a:off x="757826" y="4377491"/>
            <a:ext cx="3282972" cy="767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9787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247"/>
    </mc:Choice>
    <mc:Fallback>
      <p:transition spd="slow" advTm="33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6169462" y="3440831"/>
            <a:ext cx="4911667" cy="1267068"/>
          </a:xfrm>
          <a:prstGeom prst="wedgeRectCallout">
            <a:avLst>
              <a:gd name="adj1" fmla="val -57761"/>
              <a:gd name="adj2" fmla="val 31459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Wie genau kann gemessen werden?</a:t>
            </a:r>
          </a:p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+- halbe analoge Auflösung</a:t>
            </a: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2748331" y="229363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0..3,3V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5621597" y="1309176"/>
            <a:ext cx="20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Wandelwert</a:t>
            </a:r>
            <a:endParaRPr lang="de-DE" dirty="0"/>
          </a:p>
        </p:txBody>
      </p:sp>
      <p:cxnSp>
        <p:nvCxnSpPr>
          <p:cNvPr id="7" name="Gerade Verbindung mit Pfeil 6"/>
          <p:cNvCxnSpPr>
            <a:stCxn id="32" idx="2"/>
          </p:cNvCxnSpPr>
          <p:nvPr/>
        </p:nvCxnSpPr>
        <p:spPr>
          <a:xfrm flipH="1">
            <a:off x="1743699" y="2662971"/>
            <a:ext cx="1480311" cy="5980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1173005" y="324502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3,3V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3438581" y="3245029"/>
            <a:ext cx="175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2</a:t>
            </a:r>
            <a:r>
              <a:rPr lang="de-DE" baseline="30000" dirty="0" smtClean="0"/>
              <a:t>12</a:t>
            </a:r>
            <a:r>
              <a:rPr lang="de-DE" dirty="0" smtClean="0"/>
              <a:t>-1=4095</a:t>
            </a:r>
            <a:endParaRPr lang="de-DE" dirty="0"/>
          </a:p>
        </p:txBody>
      </p:sp>
      <p:cxnSp>
        <p:nvCxnSpPr>
          <p:cNvPr id="38" name="Gerade Verbindung mit Pfeil 37"/>
          <p:cNvCxnSpPr/>
          <p:nvPr/>
        </p:nvCxnSpPr>
        <p:spPr>
          <a:xfrm>
            <a:off x="3549428" y="1454227"/>
            <a:ext cx="1072741" cy="180676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>
            <a:off x="2106177" y="3424529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1122145" y="3738178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sp>
        <p:nvSpPr>
          <p:cNvPr id="40" name="Textfeld 39"/>
          <p:cNvSpPr txBox="1"/>
          <p:nvPr/>
        </p:nvSpPr>
        <p:spPr>
          <a:xfrm>
            <a:off x="3438581" y="3738178"/>
            <a:ext cx="1750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4095/3,3 * 1,5 =1861</a:t>
            </a:r>
            <a:endParaRPr lang="de-DE" dirty="0"/>
          </a:p>
        </p:txBody>
      </p:sp>
      <p:cxnSp>
        <p:nvCxnSpPr>
          <p:cNvPr id="43" name="Gerade Verbindung mit Pfeil 42"/>
          <p:cNvCxnSpPr/>
          <p:nvPr/>
        </p:nvCxnSpPr>
        <p:spPr>
          <a:xfrm>
            <a:off x="2035661" y="3905255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/>
          <p:cNvSpPr txBox="1"/>
          <p:nvPr/>
        </p:nvSpPr>
        <p:spPr>
          <a:xfrm>
            <a:off x="2255499" y="3993993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Dreisatz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3648658" y="4523232"/>
            <a:ext cx="392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757826" y="4384733"/>
            <a:ext cx="1526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3,3V/4095 </a:t>
            </a:r>
            <a:br>
              <a:rPr lang="de-DE" dirty="0" smtClean="0"/>
            </a:br>
            <a:r>
              <a:rPr lang="de-DE" dirty="0" smtClean="0"/>
              <a:t>= 0,806 mV </a:t>
            </a:r>
            <a:endParaRPr lang="de-DE" dirty="0"/>
          </a:p>
        </p:txBody>
      </p:sp>
      <p:cxnSp>
        <p:nvCxnSpPr>
          <p:cNvPr id="48" name="Gerade Verbindung mit Pfeil 47"/>
          <p:cNvCxnSpPr>
            <a:stCxn id="46" idx="1"/>
            <a:endCxn id="47" idx="3"/>
          </p:cNvCxnSpPr>
          <p:nvPr/>
        </p:nvCxnSpPr>
        <p:spPr>
          <a:xfrm flipH="1">
            <a:off x="2284752" y="4707898"/>
            <a:ext cx="1363906" cy="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674" y="3648710"/>
            <a:ext cx="1924685" cy="2821940"/>
          </a:xfrm>
          <a:prstGeom prst="rect">
            <a:avLst/>
          </a:prstGeom>
          <a:noFill/>
        </p:spPr>
      </p:pic>
      <p:sp>
        <p:nvSpPr>
          <p:cNvPr id="14" name="Rechteck 13"/>
          <p:cNvSpPr/>
          <p:nvPr/>
        </p:nvSpPr>
        <p:spPr>
          <a:xfrm>
            <a:off x="796887" y="5149816"/>
            <a:ext cx="3282972" cy="767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Textfeld 49"/>
          <p:cNvSpPr txBox="1"/>
          <p:nvPr/>
        </p:nvSpPr>
        <p:spPr>
          <a:xfrm>
            <a:off x="724876" y="5318403"/>
            <a:ext cx="3426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+- 0,806 mV/2 = +- 0,403mV 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9219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527"/>
    </mc:Choice>
    <mc:Fallback>
      <p:transition spd="slow" advTm="335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4"/>
          <a:srcRect r="13544"/>
          <a:stretch/>
        </p:blipFill>
        <p:spPr>
          <a:xfrm>
            <a:off x="1142481" y="2896922"/>
            <a:ext cx="2857623" cy="1686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7158672" y="787384"/>
            <a:ext cx="4396105" cy="1563370"/>
          </a:xfrm>
          <a:prstGeom prst="wedgeRectCallout">
            <a:avLst>
              <a:gd name="adj1" fmla="val -41475"/>
              <a:gd name="adj2" fmla="val 92038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Kennzeichen analoger Größen:</a:t>
            </a:r>
          </a:p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Sie können beliebige Werte annehmen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863944" y="766760"/>
            <a:ext cx="4765331" cy="651817"/>
            <a:chOff x="260179" y="738059"/>
            <a:chExt cx="4790960" cy="651817"/>
          </a:xfrm>
        </p:grpSpPr>
        <p:sp>
          <p:nvSpPr>
            <p:cNvPr id="14" name="Rechteck 13"/>
            <p:cNvSpPr/>
            <p:nvPr/>
          </p:nvSpPr>
          <p:spPr>
            <a:xfrm>
              <a:off x="260179" y="738059"/>
              <a:ext cx="875785" cy="6356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154194" y="738059"/>
              <a:ext cx="1114080" cy="626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00150" y="738059"/>
              <a:ext cx="875785" cy="62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7" name="Sonne 6"/>
            <p:cNvSpPr/>
            <p:nvPr/>
          </p:nvSpPr>
          <p:spPr>
            <a:xfrm>
              <a:off x="394984" y="763801"/>
              <a:ext cx="642552" cy="62607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8" name="Mond 7"/>
            <p:cNvSpPr/>
            <p:nvPr/>
          </p:nvSpPr>
          <p:spPr>
            <a:xfrm>
              <a:off x="1463846" y="788173"/>
              <a:ext cx="323765" cy="544984"/>
            </a:xfrm>
            <a:prstGeom prst="mo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10" name="Wolke 9"/>
            <p:cNvSpPr/>
            <p:nvPr/>
          </p:nvSpPr>
          <p:spPr>
            <a:xfrm>
              <a:off x="2247815" y="820050"/>
              <a:ext cx="895350" cy="44973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485120" y="875998"/>
              <a:ext cx="1566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Helligkeit</a:t>
              </a:r>
              <a:endParaRPr lang="de-DE" sz="2400" dirty="0"/>
            </a:p>
          </p:txBody>
        </p:sp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5" y="1764912"/>
            <a:ext cx="1273546" cy="85484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6" y="1569069"/>
            <a:ext cx="860193" cy="1290290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4088884" y="1992717"/>
            <a:ext cx="1768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Temperatur</a:t>
            </a:r>
            <a:endParaRPr lang="de-DE" sz="2400" dirty="0"/>
          </a:p>
        </p:txBody>
      </p:sp>
      <p:pic>
        <p:nvPicPr>
          <p:cNvPr id="19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9" y="3052616"/>
            <a:ext cx="1924685" cy="2821940"/>
          </a:xfrm>
          <a:prstGeom prst="rect">
            <a:avLst/>
          </a:prstGeom>
          <a:noFill/>
        </p:spPr>
      </p:pic>
      <p:sp>
        <p:nvSpPr>
          <p:cNvPr id="21" name="Textfeld 20"/>
          <p:cNvSpPr txBox="1"/>
          <p:nvPr/>
        </p:nvSpPr>
        <p:spPr>
          <a:xfrm>
            <a:off x="4088883" y="3379708"/>
            <a:ext cx="1768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</a:t>
            </a:r>
            <a:r>
              <a:rPr lang="de-DE" sz="2400" dirty="0" smtClean="0"/>
              <a:t>pannung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4088881" y="4975344"/>
            <a:ext cx="2702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Geschwindigkeit</a:t>
            </a:r>
            <a:endParaRPr lang="de-DE" sz="2400" dirty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9458" y="4706277"/>
            <a:ext cx="1812581" cy="12700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8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444"/>
    </mc:Choice>
    <mc:Fallback>
      <p:transition spd="slow" advTm="61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863627" y="1623197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839593" y="916861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12</a:t>
            </a:r>
            <a:endParaRPr lang="de-DE" dirty="0"/>
          </a:p>
        </p:txBody>
      </p: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3549427" y="1943336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3777814" y="1821698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3676650" y="2038388"/>
            <a:ext cx="47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579798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617942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6538023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0" name="Rechteck 79"/>
          <p:cNvSpPr/>
          <p:nvPr/>
        </p:nvSpPr>
        <p:spPr>
          <a:xfrm>
            <a:off x="6909498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2" name="Rechteck 81"/>
          <p:cNvSpPr/>
          <p:nvPr/>
        </p:nvSpPr>
        <p:spPr>
          <a:xfrm>
            <a:off x="7290624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3" name="Rechteck 82"/>
          <p:cNvSpPr/>
          <p:nvPr/>
        </p:nvSpPr>
        <p:spPr>
          <a:xfrm>
            <a:off x="767206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4" name="Rechteck 83"/>
          <p:cNvSpPr/>
          <p:nvPr/>
        </p:nvSpPr>
        <p:spPr>
          <a:xfrm>
            <a:off x="8030660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5" name="Rechteck 84"/>
          <p:cNvSpPr/>
          <p:nvPr/>
        </p:nvSpPr>
        <p:spPr>
          <a:xfrm>
            <a:off x="8402135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2" name="Rechteck 71"/>
          <p:cNvSpPr/>
          <p:nvPr/>
        </p:nvSpPr>
        <p:spPr>
          <a:xfrm>
            <a:off x="4315001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469644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1" name="Rechteck 80"/>
          <p:cNvSpPr/>
          <p:nvPr/>
        </p:nvSpPr>
        <p:spPr>
          <a:xfrm>
            <a:off x="5055037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6" name="Rechteck 85"/>
          <p:cNvSpPr/>
          <p:nvPr/>
        </p:nvSpPr>
        <p:spPr>
          <a:xfrm>
            <a:off x="5426512" y="1678508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grpSp>
        <p:nvGrpSpPr>
          <p:cNvPr id="41" name="Gruppieren 40"/>
          <p:cNvGrpSpPr/>
          <p:nvPr/>
        </p:nvGrpSpPr>
        <p:grpSpPr>
          <a:xfrm>
            <a:off x="1067350" y="1671063"/>
            <a:ext cx="581334" cy="544546"/>
            <a:chOff x="1017783" y="1678508"/>
            <a:chExt cx="581334" cy="544546"/>
          </a:xfrm>
        </p:grpSpPr>
        <p:sp>
          <p:nvSpPr>
            <p:cNvPr id="22" name="Rechteck 21"/>
            <p:cNvSpPr/>
            <p:nvPr/>
          </p:nvSpPr>
          <p:spPr>
            <a:xfrm>
              <a:off x="1017783" y="1678508"/>
              <a:ext cx="581334" cy="5445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183766" y="1820735"/>
              <a:ext cx="255006" cy="2585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Pfeil nach rechts 33"/>
            <p:cNvSpPr/>
            <p:nvPr/>
          </p:nvSpPr>
          <p:spPr>
            <a:xfrm rot="13622299">
              <a:off x="1196526" y="1902739"/>
              <a:ext cx="224670" cy="9505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7" name="Gerade Verbindung mit Pfeil 86"/>
          <p:cNvCxnSpPr>
            <a:stCxn id="22" idx="3"/>
            <a:endCxn id="3" idx="1"/>
          </p:cNvCxnSpPr>
          <p:nvPr/>
        </p:nvCxnSpPr>
        <p:spPr>
          <a:xfrm>
            <a:off x="1648684" y="1943336"/>
            <a:ext cx="121494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1743699" y="1621541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2748331" y="229363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0..3,3V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5621597" y="1309176"/>
            <a:ext cx="20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Wandelwert</a:t>
            </a:r>
            <a:endParaRPr lang="de-DE" dirty="0"/>
          </a:p>
        </p:txBody>
      </p:sp>
      <p:cxnSp>
        <p:nvCxnSpPr>
          <p:cNvPr id="7" name="Gerade Verbindung mit Pfeil 6"/>
          <p:cNvCxnSpPr>
            <a:stCxn id="32" idx="2"/>
          </p:cNvCxnSpPr>
          <p:nvPr/>
        </p:nvCxnSpPr>
        <p:spPr>
          <a:xfrm flipH="1">
            <a:off x="1743699" y="2662971"/>
            <a:ext cx="1480311" cy="5980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1173005" y="3245029"/>
            <a:ext cx="95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3,3V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3438581" y="3245029"/>
            <a:ext cx="175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2</a:t>
            </a:r>
            <a:r>
              <a:rPr lang="de-DE" baseline="30000" dirty="0" smtClean="0"/>
              <a:t>12</a:t>
            </a:r>
            <a:r>
              <a:rPr lang="de-DE" dirty="0" smtClean="0"/>
              <a:t>-1=4095</a:t>
            </a:r>
            <a:endParaRPr lang="de-DE" dirty="0"/>
          </a:p>
        </p:txBody>
      </p:sp>
      <p:cxnSp>
        <p:nvCxnSpPr>
          <p:cNvPr id="38" name="Gerade Verbindung mit Pfeil 37"/>
          <p:cNvCxnSpPr/>
          <p:nvPr/>
        </p:nvCxnSpPr>
        <p:spPr>
          <a:xfrm>
            <a:off x="3549428" y="1454227"/>
            <a:ext cx="1072741" cy="180676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>
            <a:off x="2106177" y="3424529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1122145" y="3738178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1,5V</a:t>
            </a:r>
            <a:endParaRPr lang="de-DE" dirty="0"/>
          </a:p>
        </p:txBody>
      </p:sp>
      <p:sp>
        <p:nvSpPr>
          <p:cNvPr id="40" name="Textfeld 39"/>
          <p:cNvSpPr txBox="1"/>
          <p:nvPr/>
        </p:nvSpPr>
        <p:spPr>
          <a:xfrm>
            <a:off x="3438581" y="3738178"/>
            <a:ext cx="1750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4095/3,3 * 1,5 =1861</a:t>
            </a:r>
            <a:endParaRPr lang="de-DE" dirty="0"/>
          </a:p>
        </p:txBody>
      </p:sp>
      <p:cxnSp>
        <p:nvCxnSpPr>
          <p:cNvPr id="43" name="Gerade Verbindung mit Pfeil 42"/>
          <p:cNvCxnSpPr/>
          <p:nvPr/>
        </p:nvCxnSpPr>
        <p:spPr>
          <a:xfrm>
            <a:off x="2035661" y="3905255"/>
            <a:ext cx="1542481" cy="163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/>
          <p:cNvSpPr txBox="1"/>
          <p:nvPr/>
        </p:nvSpPr>
        <p:spPr>
          <a:xfrm>
            <a:off x="2255499" y="3993993"/>
            <a:ext cx="1053077" cy="3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Dreisatz</a:t>
            </a:r>
            <a:endParaRPr lang="de-DE" dirty="0"/>
          </a:p>
        </p:txBody>
      </p:sp>
      <p:pic>
        <p:nvPicPr>
          <p:cNvPr id="51" name="Grafik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4481" y="2478305"/>
            <a:ext cx="7016888" cy="4039941"/>
          </a:xfrm>
          <a:prstGeom prst="rect">
            <a:avLst/>
          </a:prstGeom>
        </p:spPr>
      </p:pic>
      <p:pic>
        <p:nvPicPr>
          <p:cNvPr id="7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365" y="3896622"/>
            <a:ext cx="1924685" cy="2821940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6588555" y="35924"/>
            <a:ext cx="4911667" cy="1267068"/>
          </a:xfrm>
          <a:prstGeom prst="wedgeRectCallout">
            <a:avLst>
              <a:gd name="adj1" fmla="val 20293"/>
              <a:gd name="adj2" fmla="val 210220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Im Programm</a:t>
            </a:r>
            <a:endParaRPr lang="de-DE" altLang="ko-KR" sz="2400" dirty="0" smtClean="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2152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814"/>
    </mc:Choice>
    <mc:Fallback>
      <p:transition spd="slow" advTm="1408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4"/>
          <a:srcRect r="13544"/>
          <a:stretch/>
        </p:blipFill>
        <p:spPr>
          <a:xfrm>
            <a:off x="1142481" y="2896922"/>
            <a:ext cx="2857623" cy="1686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6248401" y="5666153"/>
            <a:ext cx="5710556" cy="1024722"/>
          </a:xfrm>
          <a:prstGeom prst="wedgeRectCallout">
            <a:avLst>
              <a:gd name="adj1" fmla="val 21143"/>
              <a:gd name="adj2" fmla="val -94274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Damit der Mikrocontroller die Daten verarbeiten kann, muss er sie messen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863944" y="766760"/>
            <a:ext cx="4927255" cy="651817"/>
            <a:chOff x="260179" y="738059"/>
            <a:chExt cx="4927255" cy="651817"/>
          </a:xfrm>
        </p:grpSpPr>
        <p:sp>
          <p:nvSpPr>
            <p:cNvPr id="14" name="Rechteck 13"/>
            <p:cNvSpPr/>
            <p:nvPr/>
          </p:nvSpPr>
          <p:spPr>
            <a:xfrm>
              <a:off x="260179" y="738059"/>
              <a:ext cx="875785" cy="6356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154194" y="738059"/>
              <a:ext cx="1114080" cy="626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00150" y="738059"/>
              <a:ext cx="875785" cy="62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Sonne 6"/>
            <p:cNvSpPr/>
            <p:nvPr/>
          </p:nvSpPr>
          <p:spPr>
            <a:xfrm>
              <a:off x="394984" y="763801"/>
              <a:ext cx="642552" cy="62607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Mond 7"/>
            <p:cNvSpPr/>
            <p:nvPr/>
          </p:nvSpPr>
          <p:spPr>
            <a:xfrm>
              <a:off x="1463846" y="788173"/>
              <a:ext cx="323765" cy="544984"/>
            </a:xfrm>
            <a:prstGeom prst="mo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Wolke 9"/>
            <p:cNvSpPr/>
            <p:nvPr/>
          </p:nvSpPr>
          <p:spPr>
            <a:xfrm>
              <a:off x="2247815" y="820050"/>
              <a:ext cx="895350" cy="44973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485120" y="875998"/>
              <a:ext cx="1702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Helligkeit</a:t>
              </a:r>
              <a:endParaRPr lang="de-DE" sz="2400" dirty="0"/>
            </a:p>
          </p:txBody>
        </p:sp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5" y="1764912"/>
            <a:ext cx="1273546" cy="85484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6" y="1569069"/>
            <a:ext cx="860193" cy="1290290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4088884" y="1992717"/>
            <a:ext cx="1978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Temperatur</a:t>
            </a:r>
            <a:endParaRPr lang="de-DE" sz="2400" dirty="0"/>
          </a:p>
        </p:txBody>
      </p:sp>
      <p:pic>
        <p:nvPicPr>
          <p:cNvPr id="19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356" y="2329007"/>
            <a:ext cx="1924685" cy="2821940"/>
          </a:xfrm>
          <a:prstGeom prst="rect">
            <a:avLst/>
          </a:prstGeom>
          <a:noFill/>
        </p:spPr>
      </p:pic>
      <p:sp>
        <p:nvSpPr>
          <p:cNvPr id="21" name="Textfeld 20"/>
          <p:cNvSpPr txBox="1"/>
          <p:nvPr/>
        </p:nvSpPr>
        <p:spPr>
          <a:xfrm>
            <a:off x="4088883" y="3379708"/>
            <a:ext cx="1702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</a:t>
            </a:r>
            <a:r>
              <a:rPr lang="de-DE" sz="2400" dirty="0" smtClean="0"/>
              <a:t>pannung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4088882" y="4975344"/>
            <a:ext cx="254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Geschwindigkeit</a:t>
            </a:r>
            <a:endParaRPr lang="de-DE" sz="2400" dirty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9458" y="4706277"/>
            <a:ext cx="1812581" cy="127000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7572377" y="834376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6" name="Pfeil nach rechts 25"/>
          <p:cNvSpPr/>
          <p:nvPr/>
        </p:nvSpPr>
        <p:spPr>
          <a:xfrm>
            <a:off x="6629401" y="822859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8743950" y="904699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0 .. 100</a:t>
            </a:r>
            <a:endParaRPr lang="de-DE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7562851" y="1850658"/>
            <a:ext cx="685800" cy="654136"/>
            <a:chOff x="6629401" y="764442"/>
            <a:chExt cx="685800" cy="654136"/>
          </a:xfrm>
        </p:grpSpPr>
        <p:sp>
          <p:nvSpPr>
            <p:cNvPr id="29" name="Rechteck 28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0" name="Gerader Verbinder 29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feld 30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33" name="Pfeil nach rechts 32"/>
          <p:cNvSpPr/>
          <p:nvPr/>
        </p:nvSpPr>
        <p:spPr>
          <a:xfrm>
            <a:off x="6619875" y="1839141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8734424" y="1920981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-20 .. 120</a:t>
            </a:r>
            <a:endParaRPr lang="de-DE" dirty="0"/>
          </a:p>
        </p:txBody>
      </p:sp>
      <p:grpSp>
        <p:nvGrpSpPr>
          <p:cNvPr id="35" name="Gruppieren 34"/>
          <p:cNvGrpSpPr/>
          <p:nvPr/>
        </p:nvGrpSpPr>
        <p:grpSpPr>
          <a:xfrm>
            <a:off x="7562851" y="3320171"/>
            <a:ext cx="685800" cy="654136"/>
            <a:chOff x="6629401" y="764442"/>
            <a:chExt cx="685800" cy="654136"/>
          </a:xfrm>
        </p:grpSpPr>
        <p:sp>
          <p:nvSpPr>
            <p:cNvPr id="36" name="Rechteck 35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0" name="Pfeil nach rechts 39"/>
          <p:cNvSpPr/>
          <p:nvPr/>
        </p:nvSpPr>
        <p:spPr>
          <a:xfrm>
            <a:off x="6619875" y="3308654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Textfeld 40"/>
          <p:cNvSpPr txBox="1"/>
          <p:nvPr/>
        </p:nvSpPr>
        <p:spPr>
          <a:xfrm>
            <a:off x="8734424" y="3390494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0 .. 400</a:t>
            </a:r>
            <a:endParaRPr lang="de-DE" dirty="0"/>
          </a:p>
        </p:txBody>
      </p:sp>
      <p:grpSp>
        <p:nvGrpSpPr>
          <p:cNvPr id="42" name="Gruppieren 41"/>
          <p:cNvGrpSpPr/>
          <p:nvPr/>
        </p:nvGrpSpPr>
        <p:grpSpPr>
          <a:xfrm>
            <a:off x="7515226" y="4877262"/>
            <a:ext cx="685800" cy="654136"/>
            <a:chOff x="6629401" y="764442"/>
            <a:chExt cx="685800" cy="654136"/>
          </a:xfrm>
        </p:grpSpPr>
        <p:sp>
          <p:nvSpPr>
            <p:cNvPr id="43" name="Rechteck 4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4" name="Gerader Verbinder 43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feld 44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7" name="Pfeil nach rechts 46"/>
          <p:cNvSpPr/>
          <p:nvPr/>
        </p:nvSpPr>
        <p:spPr>
          <a:xfrm>
            <a:off x="6572250" y="4865745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Textfeld 47"/>
          <p:cNvSpPr txBox="1"/>
          <p:nvPr/>
        </p:nvSpPr>
        <p:spPr>
          <a:xfrm>
            <a:off x="8686799" y="4947585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0 .. 300</a:t>
            </a:r>
            <a:endParaRPr lang="de-DE" dirty="0"/>
          </a:p>
        </p:txBody>
      </p:sp>
      <p:pic>
        <p:nvPicPr>
          <p:cNvPr id="50" name="Audio 4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488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42"/>
    </mc:Choice>
    <mc:Fallback>
      <p:transition spd="slow" advTm="7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4"/>
          <a:srcRect r="13544"/>
          <a:stretch/>
        </p:blipFill>
        <p:spPr>
          <a:xfrm>
            <a:off x="1142481" y="2896922"/>
            <a:ext cx="2857623" cy="1686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15" name="Gruppieren 14"/>
          <p:cNvGrpSpPr/>
          <p:nvPr/>
        </p:nvGrpSpPr>
        <p:grpSpPr>
          <a:xfrm>
            <a:off x="863944" y="766760"/>
            <a:ext cx="4927255" cy="651817"/>
            <a:chOff x="260179" y="738059"/>
            <a:chExt cx="4927255" cy="651817"/>
          </a:xfrm>
        </p:grpSpPr>
        <p:sp>
          <p:nvSpPr>
            <p:cNvPr id="14" name="Rechteck 13"/>
            <p:cNvSpPr/>
            <p:nvPr/>
          </p:nvSpPr>
          <p:spPr>
            <a:xfrm>
              <a:off x="260179" y="738059"/>
              <a:ext cx="875785" cy="6356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154194" y="738059"/>
              <a:ext cx="1114080" cy="626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00150" y="738059"/>
              <a:ext cx="875785" cy="62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Sonne 6"/>
            <p:cNvSpPr/>
            <p:nvPr/>
          </p:nvSpPr>
          <p:spPr>
            <a:xfrm>
              <a:off x="394984" y="763801"/>
              <a:ext cx="642552" cy="62607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Mond 7"/>
            <p:cNvSpPr/>
            <p:nvPr/>
          </p:nvSpPr>
          <p:spPr>
            <a:xfrm>
              <a:off x="1463846" y="788173"/>
              <a:ext cx="323765" cy="544984"/>
            </a:xfrm>
            <a:prstGeom prst="mo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Wolke 9"/>
            <p:cNvSpPr/>
            <p:nvPr/>
          </p:nvSpPr>
          <p:spPr>
            <a:xfrm>
              <a:off x="2247815" y="820050"/>
              <a:ext cx="895350" cy="44973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485120" y="875998"/>
              <a:ext cx="1702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Helligkeit</a:t>
              </a:r>
              <a:endParaRPr lang="de-DE" sz="2400" dirty="0"/>
            </a:p>
          </p:txBody>
        </p:sp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5" y="1764912"/>
            <a:ext cx="1273546" cy="85484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6" y="1569069"/>
            <a:ext cx="860193" cy="1290290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4088884" y="1992717"/>
            <a:ext cx="1978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Temperatur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4088883" y="3379708"/>
            <a:ext cx="1702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</a:t>
            </a:r>
            <a:r>
              <a:rPr lang="de-DE" sz="2400" dirty="0" smtClean="0"/>
              <a:t>pannung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4088882" y="4975344"/>
            <a:ext cx="254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Geschwindigkeit</a:t>
            </a:r>
            <a:endParaRPr lang="de-DE" sz="2400" dirty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9458" y="4706277"/>
            <a:ext cx="1812581" cy="127000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7572377" y="834376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6" name="Pfeil nach rechts 25"/>
          <p:cNvSpPr/>
          <p:nvPr/>
        </p:nvSpPr>
        <p:spPr>
          <a:xfrm>
            <a:off x="6629401" y="822859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8743950" y="904699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0 .. 100</a:t>
            </a:r>
            <a:endParaRPr lang="de-DE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7562851" y="1850658"/>
            <a:ext cx="685800" cy="654136"/>
            <a:chOff x="6629401" y="764442"/>
            <a:chExt cx="685800" cy="654136"/>
          </a:xfrm>
        </p:grpSpPr>
        <p:sp>
          <p:nvSpPr>
            <p:cNvPr id="29" name="Rechteck 28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0" name="Gerader Verbinder 29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feld 30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33" name="Pfeil nach rechts 32"/>
          <p:cNvSpPr/>
          <p:nvPr/>
        </p:nvSpPr>
        <p:spPr>
          <a:xfrm>
            <a:off x="6619875" y="1839141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8734424" y="1920981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-20 .. 120</a:t>
            </a:r>
            <a:endParaRPr lang="de-DE" dirty="0"/>
          </a:p>
        </p:txBody>
      </p:sp>
      <p:grpSp>
        <p:nvGrpSpPr>
          <p:cNvPr id="35" name="Gruppieren 34"/>
          <p:cNvGrpSpPr/>
          <p:nvPr/>
        </p:nvGrpSpPr>
        <p:grpSpPr>
          <a:xfrm>
            <a:off x="7562851" y="3320171"/>
            <a:ext cx="685800" cy="654136"/>
            <a:chOff x="6629401" y="764442"/>
            <a:chExt cx="685800" cy="654136"/>
          </a:xfrm>
        </p:grpSpPr>
        <p:sp>
          <p:nvSpPr>
            <p:cNvPr id="36" name="Rechteck 35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0" name="Pfeil nach rechts 39"/>
          <p:cNvSpPr/>
          <p:nvPr/>
        </p:nvSpPr>
        <p:spPr>
          <a:xfrm>
            <a:off x="6619875" y="3308654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Textfeld 40"/>
          <p:cNvSpPr txBox="1"/>
          <p:nvPr/>
        </p:nvSpPr>
        <p:spPr>
          <a:xfrm>
            <a:off x="8734424" y="3390494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0 .. 400</a:t>
            </a:r>
            <a:endParaRPr lang="de-DE" dirty="0"/>
          </a:p>
        </p:txBody>
      </p:sp>
      <p:grpSp>
        <p:nvGrpSpPr>
          <p:cNvPr id="42" name="Gruppieren 41"/>
          <p:cNvGrpSpPr/>
          <p:nvPr/>
        </p:nvGrpSpPr>
        <p:grpSpPr>
          <a:xfrm>
            <a:off x="7515226" y="4877262"/>
            <a:ext cx="685800" cy="654136"/>
            <a:chOff x="6629401" y="764442"/>
            <a:chExt cx="685800" cy="654136"/>
          </a:xfrm>
        </p:grpSpPr>
        <p:sp>
          <p:nvSpPr>
            <p:cNvPr id="43" name="Rechteck 4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4" name="Gerader Verbinder 43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feld 44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7" name="Pfeil nach rechts 46"/>
          <p:cNvSpPr/>
          <p:nvPr/>
        </p:nvSpPr>
        <p:spPr>
          <a:xfrm>
            <a:off x="6572250" y="4865745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Textfeld 47"/>
          <p:cNvSpPr txBox="1"/>
          <p:nvPr/>
        </p:nvSpPr>
        <p:spPr>
          <a:xfrm>
            <a:off x="8686799" y="4947585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0 .. 300</a:t>
            </a:r>
            <a:endParaRPr lang="de-DE" dirty="0"/>
          </a:p>
        </p:txBody>
      </p:sp>
      <p:pic>
        <p:nvPicPr>
          <p:cNvPr id="19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44" y="1417067"/>
            <a:ext cx="1924685" cy="2821940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1069659" y="1048405"/>
            <a:ext cx="5710556" cy="1024722"/>
          </a:xfrm>
          <a:prstGeom prst="wedgeRectCallout">
            <a:avLst>
              <a:gd name="adj1" fmla="val 72516"/>
              <a:gd name="adj2" fmla="val 69322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Dafür verwendet er einen </a:t>
            </a:r>
          </a:p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Analog/Digital-Wandler</a:t>
            </a:r>
          </a:p>
        </p:txBody>
      </p:sp>
      <p:pic>
        <p:nvPicPr>
          <p:cNvPr id="50" name="Audio 4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215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114"/>
    </mc:Choice>
    <mc:Fallback>
      <p:transition spd="slow" advTm="501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4"/>
          <a:srcRect r="13544"/>
          <a:stretch/>
        </p:blipFill>
        <p:spPr>
          <a:xfrm>
            <a:off x="1142481" y="2896922"/>
            <a:ext cx="2857623" cy="1686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15" name="Gruppieren 14"/>
          <p:cNvGrpSpPr/>
          <p:nvPr/>
        </p:nvGrpSpPr>
        <p:grpSpPr>
          <a:xfrm>
            <a:off x="863944" y="766760"/>
            <a:ext cx="4927255" cy="651817"/>
            <a:chOff x="260179" y="738059"/>
            <a:chExt cx="4927255" cy="651817"/>
          </a:xfrm>
        </p:grpSpPr>
        <p:sp>
          <p:nvSpPr>
            <p:cNvPr id="14" name="Rechteck 13"/>
            <p:cNvSpPr/>
            <p:nvPr/>
          </p:nvSpPr>
          <p:spPr>
            <a:xfrm>
              <a:off x="260179" y="738059"/>
              <a:ext cx="875785" cy="6356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154194" y="738059"/>
              <a:ext cx="1114080" cy="626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00150" y="738059"/>
              <a:ext cx="875785" cy="62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Sonne 6"/>
            <p:cNvSpPr/>
            <p:nvPr/>
          </p:nvSpPr>
          <p:spPr>
            <a:xfrm>
              <a:off x="394984" y="763801"/>
              <a:ext cx="642552" cy="62607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Mond 7"/>
            <p:cNvSpPr/>
            <p:nvPr/>
          </p:nvSpPr>
          <p:spPr>
            <a:xfrm>
              <a:off x="1463846" y="788173"/>
              <a:ext cx="323765" cy="544984"/>
            </a:xfrm>
            <a:prstGeom prst="mo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Wolke 9"/>
            <p:cNvSpPr/>
            <p:nvPr/>
          </p:nvSpPr>
          <p:spPr>
            <a:xfrm>
              <a:off x="2247815" y="820050"/>
              <a:ext cx="895350" cy="44973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485120" y="875998"/>
              <a:ext cx="1702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Helligkeit</a:t>
              </a:r>
              <a:endParaRPr lang="de-DE" sz="2400" dirty="0"/>
            </a:p>
          </p:txBody>
        </p:sp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5" y="1764912"/>
            <a:ext cx="1273546" cy="85484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6" y="1569069"/>
            <a:ext cx="860193" cy="1290290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4088884" y="1992717"/>
            <a:ext cx="1978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Temperatur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4088883" y="3379708"/>
            <a:ext cx="1702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</a:t>
            </a:r>
            <a:r>
              <a:rPr lang="de-DE" sz="2400" dirty="0" smtClean="0"/>
              <a:t>pannung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4088882" y="4975344"/>
            <a:ext cx="254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Geschwindigkeit</a:t>
            </a:r>
            <a:endParaRPr lang="de-DE" sz="2400" dirty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9458" y="4706277"/>
            <a:ext cx="1812581" cy="127000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7572377" y="834376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6" name="Pfeil nach rechts 25"/>
          <p:cNvSpPr/>
          <p:nvPr/>
        </p:nvSpPr>
        <p:spPr>
          <a:xfrm>
            <a:off x="6629401" y="822859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8743950" y="904699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0 .. 100</a:t>
            </a:r>
            <a:endParaRPr lang="de-DE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7562851" y="1850658"/>
            <a:ext cx="685800" cy="654136"/>
            <a:chOff x="6629401" y="764442"/>
            <a:chExt cx="685800" cy="654136"/>
          </a:xfrm>
        </p:grpSpPr>
        <p:sp>
          <p:nvSpPr>
            <p:cNvPr id="29" name="Rechteck 28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0" name="Gerader Verbinder 29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feld 30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33" name="Pfeil nach rechts 32"/>
          <p:cNvSpPr/>
          <p:nvPr/>
        </p:nvSpPr>
        <p:spPr>
          <a:xfrm>
            <a:off x="6619875" y="1839141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8734424" y="1920981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-20 .. 120</a:t>
            </a:r>
            <a:endParaRPr lang="de-DE" dirty="0"/>
          </a:p>
        </p:txBody>
      </p:sp>
      <p:grpSp>
        <p:nvGrpSpPr>
          <p:cNvPr id="35" name="Gruppieren 34"/>
          <p:cNvGrpSpPr/>
          <p:nvPr/>
        </p:nvGrpSpPr>
        <p:grpSpPr>
          <a:xfrm>
            <a:off x="7562851" y="3320171"/>
            <a:ext cx="685800" cy="654136"/>
            <a:chOff x="6629401" y="764442"/>
            <a:chExt cx="685800" cy="654136"/>
          </a:xfrm>
        </p:grpSpPr>
        <p:sp>
          <p:nvSpPr>
            <p:cNvPr id="36" name="Rechteck 35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0" name="Pfeil nach rechts 39"/>
          <p:cNvSpPr/>
          <p:nvPr/>
        </p:nvSpPr>
        <p:spPr>
          <a:xfrm>
            <a:off x="6619875" y="3308654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Textfeld 40"/>
          <p:cNvSpPr txBox="1"/>
          <p:nvPr/>
        </p:nvSpPr>
        <p:spPr>
          <a:xfrm>
            <a:off x="8734424" y="3390494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0 .. 400</a:t>
            </a:r>
            <a:endParaRPr lang="de-DE" dirty="0"/>
          </a:p>
        </p:txBody>
      </p:sp>
      <p:grpSp>
        <p:nvGrpSpPr>
          <p:cNvPr id="42" name="Gruppieren 41"/>
          <p:cNvGrpSpPr/>
          <p:nvPr/>
        </p:nvGrpSpPr>
        <p:grpSpPr>
          <a:xfrm>
            <a:off x="7515226" y="4877262"/>
            <a:ext cx="685800" cy="654136"/>
            <a:chOff x="6629401" y="764442"/>
            <a:chExt cx="685800" cy="654136"/>
          </a:xfrm>
        </p:grpSpPr>
        <p:sp>
          <p:nvSpPr>
            <p:cNvPr id="43" name="Rechteck 4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4" name="Gerader Verbinder 43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feld 44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7" name="Pfeil nach rechts 46"/>
          <p:cNvSpPr/>
          <p:nvPr/>
        </p:nvSpPr>
        <p:spPr>
          <a:xfrm>
            <a:off x="6572250" y="4865745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Textfeld 47"/>
          <p:cNvSpPr txBox="1"/>
          <p:nvPr/>
        </p:nvSpPr>
        <p:spPr>
          <a:xfrm>
            <a:off x="8686799" y="4947585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0 .. 300</a:t>
            </a:r>
            <a:endParaRPr lang="de-DE" dirty="0"/>
          </a:p>
        </p:txBody>
      </p:sp>
      <p:pic>
        <p:nvPicPr>
          <p:cNvPr id="19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574" y="4438649"/>
            <a:ext cx="1673005" cy="2357597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1187561" y="5316917"/>
            <a:ext cx="5710556" cy="1024722"/>
          </a:xfrm>
          <a:prstGeom prst="wedgeRectCallout">
            <a:avLst>
              <a:gd name="adj1" fmla="val 93866"/>
              <a:gd name="adj2" fmla="val -47798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Die reale Welt wird abgebildet</a:t>
            </a:r>
          </a:p>
        </p:txBody>
      </p:sp>
      <p:sp>
        <p:nvSpPr>
          <p:cNvPr id="4" name="Vertikaler Bildlauf 3"/>
          <p:cNvSpPr/>
          <p:nvPr/>
        </p:nvSpPr>
        <p:spPr>
          <a:xfrm>
            <a:off x="409220" y="1864492"/>
            <a:ext cx="3670136" cy="3110851"/>
          </a:xfrm>
          <a:prstGeom prst="verticalScroll">
            <a:avLst>
              <a:gd name="adj" fmla="val 1080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2400" dirty="0" smtClean="0">
                <a:solidFill>
                  <a:srgbClr val="FF0000"/>
                </a:solidFill>
              </a:rPr>
              <a:t>Analog: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0000"/>
                </a:solidFill>
              </a:rPr>
              <a:t>Physikalische </a:t>
            </a:r>
            <a:r>
              <a:rPr lang="de-DE" sz="2400" dirty="0">
                <a:solidFill>
                  <a:srgbClr val="FF0000"/>
                </a:solidFill>
              </a:rPr>
              <a:t>G</a:t>
            </a:r>
            <a:r>
              <a:rPr lang="de-DE" sz="2400" dirty="0" smtClean="0">
                <a:solidFill>
                  <a:srgbClr val="FF0000"/>
                </a:solidFill>
              </a:rPr>
              <a:t>rößen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0000"/>
                </a:solidFill>
              </a:rPr>
              <a:t>Beliebige Werte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0000"/>
                </a:solidFill>
              </a:rPr>
              <a:t>Kontinuierlich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0000"/>
                </a:solidFill>
              </a:rPr>
              <a:t>Unendlich viele Werte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9" name="Vertikaler Bildlauf 48"/>
          <p:cNvSpPr/>
          <p:nvPr/>
        </p:nvSpPr>
        <p:spPr>
          <a:xfrm>
            <a:off x="8086726" y="1920981"/>
            <a:ext cx="3953272" cy="2273051"/>
          </a:xfrm>
          <a:prstGeom prst="verticalScroll">
            <a:avLst>
              <a:gd name="adj" fmla="val 1174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2400" dirty="0">
                <a:solidFill>
                  <a:srgbClr val="FF0000"/>
                </a:solidFill>
              </a:rPr>
              <a:t>D</a:t>
            </a:r>
            <a:r>
              <a:rPr lang="de-DE" sz="2400" dirty="0" smtClean="0">
                <a:solidFill>
                  <a:srgbClr val="FF0000"/>
                </a:solidFill>
              </a:rPr>
              <a:t>igital: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0000"/>
                </a:solidFill>
              </a:rPr>
              <a:t>Zahlen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0000"/>
                </a:solidFill>
              </a:rPr>
              <a:t>Fester Wertebereich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0000"/>
                </a:solidFill>
              </a:rPr>
              <a:t>Diskret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0000"/>
                </a:solidFill>
              </a:rPr>
              <a:t>Endlich viele Werte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52" name="Audio 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69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009"/>
    </mc:Choice>
    <mc:Fallback>
      <p:transition spd="slow" advTm="47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4"/>
          <a:srcRect r="13544"/>
          <a:stretch/>
        </p:blipFill>
        <p:spPr>
          <a:xfrm>
            <a:off x="1142481" y="2896922"/>
            <a:ext cx="2857623" cy="1686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15" name="Gruppieren 14"/>
          <p:cNvGrpSpPr/>
          <p:nvPr/>
        </p:nvGrpSpPr>
        <p:grpSpPr>
          <a:xfrm>
            <a:off x="863944" y="766760"/>
            <a:ext cx="4927255" cy="651817"/>
            <a:chOff x="260179" y="738059"/>
            <a:chExt cx="4927255" cy="651817"/>
          </a:xfrm>
        </p:grpSpPr>
        <p:sp>
          <p:nvSpPr>
            <p:cNvPr id="14" name="Rechteck 13"/>
            <p:cNvSpPr/>
            <p:nvPr/>
          </p:nvSpPr>
          <p:spPr>
            <a:xfrm>
              <a:off x="260179" y="738059"/>
              <a:ext cx="875785" cy="6356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154194" y="738059"/>
              <a:ext cx="1114080" cy="626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00150" y="738059"/>
              <a:ext cx="875785" cy="62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Sonne 6"/>
            <p:cNvSpPr/>
            <p:nvPr/>
          </p:nvSpPr>
          <p:spPr>
            <a:xfrm>
              <a:off x="394984" y="763801"/>
              <a:ext cx="642552" cy="62607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Mond 7"/>
            <p:cNvSpPr/>
            <p:nvPr/>
          </p:nvSpPr>
          <p:spPr>
            <a:xfrm>
              <a:off x="1463846" y="788173"/>
              <a:ext cx="323765" cy="544984"/>
            </a:xfrm>
            <a:prstGeom prst="mo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Wolke 9"/>
            <p:cNvSpPr/>
            <p:nvPr/>
          </p:nvSpPr>
          <p:spPr>
            <a:xfrm>
              <a:off x="2247815" y="820050"/>
              <a:ext cx="895350" cy="44973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485120" y="875998"/>
              <a:ext cx="1702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Helligkeit</a:t>
              </a:r>
              <a:endParaRPr lang="de-DE" sz="2400" dirty="0"/>
            </a:p>
          </p:txBody>
        </p:sp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5" y="1764912"/>
            <a:ext cx="1273546" cy="85484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6" y="1569069"/>
            <a:ext cx="860193" cy="1290290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4088884" y="1992717"/>
            <a:ext cx="1978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Temperatur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4088883" y="3379708"/>
            <a:ext cx="1702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</a:t>
            </a:r>
            <a:r>
              <a:rPr lang="de-DE" sz="2400" dirty="0" smtClean="0"/>
              <a:t>pannung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4088882" y="4975344"/>
            <a:ext cx="254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Geschwindigkeit</a:t>
            </a:r>
            <a:endParaRPr lang="de-DE" sz="2400" dirty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9458" y="4706277"/>
            <a:ext cx="1812581" cy="127000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7572377" y="834376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6" name="Pfeil nach rechts 25"/>
          <p:cNvSpPr/>
          <p:nvPr/>
        </p:nvSpPr>
        <p:spPr>
          <a:xfrm>
            <a:off x="6629401" y="822859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8743950" y="904699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0 .. 100</a:t>
            </a:r>
            <a:endParaRPr lang="de-DE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7562851" y="1850658"/>
            <a:ext cx="685800" cy="654136"/>
            <a:chOff x="6629401" y="764442"/>
            <a:chExt cx="685800" cy="654136"/>
          </a:xfrm>
        </p:grpSpPr>
        <p:sp>
          <p:nvSpPr>
            <p:cNvPr id="29" name="Rechteck 28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0" name="Gerader Verbinder 29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feld 30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33" name="Pfeil nach rechts 32"/>
          <p:cNvSpPr/>
          <p:nvPr/>
        </p:nvSpPr>
        <p:spPr>
          <a:xfrm>
            <a:off x="6619875" y="1839141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8734424" y="1920981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-20 .. 120</a:t>
            </a:r>
            <a:endParaRPr lang="de-DE" dirty="0"/>
          </a:p>
        </p:txBody>
      </p:sp>
      <p:grpSp>
        <p:nvGrpSpPr>
          <p:cNvPr id="35" name="Gruppieren 34"/>
          <p:cNvGrpSpPr/>
          <p:nvPr/>
        </p:nvGrpSpPr>
        <p:grpSpPr>
          <a:xfrm>
            <a:off x="7562851" y="3320171"/>
            <a:ext cx="685800" cy="654136"/>
            <a:chOff x="6629401" y="764442"/>
            <a:chExt cx="685800" cy="654136"/>
          </a:xfrm>
        </p:grpSpPr>
        <p:sp>
          <p:nvSpPr>
            <p:cNvPr id="36" name="Rechteck 35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0" name="Pfeil nach rechts 39"/>
          <p:cNvSpPr/>
          <p:nvPr/>
        </p:nvSpPr>
        <p:spPr>
          <a:xfrm>
            <a:off x="6619875" y="3308654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Textfeld 40"/>
          <p:cNvSpPr txBox="1"/>
          <p:nvPr/>
        </p:nvSpPr>
        <p:spPr>
          <a:xfrm>
            <a:off x="8734424" y="3390494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0 .. 400</a:t>
            </a:r>
            <a:endParaRPr lang="de-DE" dirty="0"/>
          </a:p>
        </p:txBody>
      </p:sp>
      <p:grpSp>
        <p:nvGrpSpPr>
          <p:cNvPr id="42" name="Gruppieren 41"/>
          <p:cNvGrpSpPr/>
          <p:nvPr/>
        </p:nvGrpSpPr>
        <p:grpSpPr>
          <a:xfrm>
            <a:off x="7515226" y="4877262"/>
            <a:ext cx="685800" cy="654136"/>
            <a:chOff x="6629401" y="764442"/>
            <a:chExt cx="685800" cy="654136"/>
          </a:xfrm>
        </p:grpSpPr>
        <p:sp>
          <p:nvSpPr>
            <p:cNvPr id="43" name="Rechteck 4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4" name="Gerader Verbinder 43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feld 44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7" name="Pfeil nach rechts 46"/>
          <p:cNvSpPr/>
          <p:nvPr/>
        </p:nvSpPr>
        <p:spPr>
          <a:xfrm>
            <a:off x="6572250" y="4865745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Textfeld 47"/>
          <p:cNvSpPr txBox="1"/>
          <p:nvPr/>
        </p:nvSpPr>
        <p:spPr>
          <a:xfrm>
            <a:off x="8686799" y="4947585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0 .. 300</a:t>
            </a:r>
            <a:endParaRPr lang="de-DE" dirty="0"/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747833" y="5619709"/>
            <a:ext cx="5710556" cy="1024722"/>
          </a:xfrm>
          <a:prstGeom prst="wedgeRectCallout">
            <a:avLst>
              <a:gd name="adj1" fmla="val -19222"/>
              <a:gd name="adj2" fmla="val -85908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Die digitale Welt ist stufig</a:t>
            </a:r>
          </a:p>
        </p:txBody>
      </p:sp>
      <p:sp>
        <p:nvSpPr>
          <p:cNvPr id="50" name="Rechteck 49"/>
          <p:cNvSpPr/>
          <p:nvPr/>
        </p:nvSpPr>
        <p:spPr>
          <a:xfrm>
            <a:off x="3314700" y="1764912"/>
            <a:ext cx="5086350" cy="3495517"/>
          </a:xfrm>
          <a:prstGeom prst="rect">
            <a:avLst/>
          </a:prstGeom>
          <a:solidFill>
            <a:schemeClr val="bg1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2" name="Gerade Verbindung mit Pfeil 51"/>
          <p:cNvCxnSpPr/>
          <p:nvPr/>
        </p:nvCxnSpPr>
        <p:spPr>
          <a:xfrm flipV="1">
            <a:off x="4257675" y="1992717"/>
            <a:ext cx="0" cy="279835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/>
          <p:nvPr/>
        </p:nvCxnSpPr>
        <p:spPr>
          <a:xfrm>
            <a:off x="4151870" y="4706277"/>
            <a:ext cx="38872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3603111" y="1864493"/>
            <a:ext cx="770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Zahl</a:t>
            </a:r>
            <a:endParaRPr lang="de-DE" dirty="0"/>
          </a:p>
        </p:txBody>
      </p:sp>
      <p:cxnSp>
        <p:nvCxnSpPr>
          <p:cNvPr id="58" name="Gewinkelte Verbindung 57"/>
          <p:cNvCxnSpPr/>
          <p:nvPr/>
        </p:nvCxnSpPr>
        <p:spPr>
          <a:xfrm flipV="1">
            <a:off x="4257675" y="4286250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winkelte Verbindung 58"/>
          <p:cNvCxnSpPr/>
          <p:nvPr/>
        </p:nvCxnSpPr>
        <p:spPr>
          <a:xfrm flipV="1">
            <a:off x="4719637" y="3866488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winkelte Verbindung 59"/>
          <p:cNvCxnSpPr/>
          <p:nvPr/>
        </p:nvCxnSpPr>
        <p:spPr>
          <a:xfrm flipV="1">
            <a:off x="5176044" y="3449590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winkelte Verbindung 60"/>
          <p:cNvCxnSpPr/>
          <p:nvPr/>
        </p:nvCxnSpPr>
        <p:spPr>
          <a:xfrm flipV="1">
            <a:off x="5629277" y="3029563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winkelte Verbindung 61"/>
          <p:cNvCxnSpPr/>
          <p:nvPr/>
        </p:nvCxnSpPr>
        <p:spPr>
          <a:xfrm flipV="1">
            <a:off x="6082510" y="2609536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winkelte Verbindung 62"/>
          <p:cNvCxnSpPr/>
          <p:nvPr/>
        </p:nvCxnSpPr>
        <p:spPr>
          <a:xfrm flipV="1">
            <a:off x="6543675" y="2189509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feld 63"/>
          <p:cNvSpPr txBox="1"/>
          <p:nvPr/>
        </p:nvSpPr>
        <p:spPr>
          <a:xfrm>
            <a:off x="3837174" y="4511531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0</a:t>
            </a:r>
            <a:endParaRPr lang="de-DE" dirty="0"/>
          </a:p>
        </p:txBody>
      </p:sp>
      <p:sp>
        <p:nvSpPr>
          <p:cNvPr id="65" name="Textfeld 64"/>
          <p:cNvSpPr txBox="1"/>
          <p:nvPr/>
        </p:nvSpPr>
        <p:spPr>
          <a:xfrm>
            <a:off x="3813413" y="4121445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66" name="Textfeld 65"/>
          <p:cNvSpPr txBox="1"/>
          <p:nvPr/>
        </p:nvSpPr>
        <p:spPr>
          <a:xfrm>
            <a:off x="3817797" y="3635910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2</a:t>
            </a:r>
            <a:endParaRPr lang="de-DE" dirty="0"/>
          </a:p>
        </p:txBody>
      </p:sp>
      <p:sp>
        <p:nvSpPr>
          <p:cNvPr id="67" name="Textfeld 66"/>
          <p:cNvSpPr txBox="1"/>
          <p:nvPr/>
        </p:nvSpPr>
        <p:spPr>
          <a:xfrm>
            <a:off x="3817797" y="3225212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3</a:t>
            </a:r>
            <a:endParaRPr lang="de-DE" dirty="0"/>
          </a:p>
        </p:txBody>
      </p:sp>
      <p:sp>
        <p:nvSpPr>
          <p:cNvPr id="68" name="Textfeld 67"/>
          <p:cNvSpPr txBox="1"/>
          <p:nvPr/>
        </p:nvSpPr>
        <p:spPr>
          <a:xfrm>
            <a:off x="3810001" y="2760289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4</a:t>
            </a:r>
            <a:endParaRPr lang="de-DE" dirty="0"/>
          </a:p>
        </p:txBody>
      </p:sp>
      <p:sp>
        <p:nvSpPr>
          <p:cNvPr id="69" name="Textfeld 68"/>
          <p:cNvSpPr txBox="1"/>
          <p:nvPr/>
        </p:nvSpPr>
        <p:spPr>
          <a:xfrm>
            <a:off x="3798044" y="2358195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5</a:t>
            </a:r>
            <a:endParaRPr lang="de-DE" dirty="0"/>
          </a:p>
        </p:txBody>
      </p:sp>
      <p:sp>
        <p:nvSpPr>
          <p:cNvPr id="70" name="Textfeld 69"/>
          <p:cNvSpPr txBox="1"/>
          <p:nvPr/>
        </p:nvSpPr>
        <p:spPr>
          <a:xfrm>
            <a:off x="4065772" y="4768592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0</a:t>
            </a:r>
            <a:endParaRPr lang="de-DE" dirty="0"/>
          </a:p>
        </p:txBody>
      </p:sp>
      <p:sp>
        <p:nvSpPr>
          <p:cNvPr id="71" name="Textfeld 70"/>
          <p:cNvSpPr txBox="1"/>
          <p:nvPr/>
        </p:nvSpPr>
        <p:spPr>
          <a:xfrm>
            <a:off x="6978591" y="4716358"/>
            <a:ext cx="1344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Temperatur</a:t>
            </a:r>
            <a:endParaRPr lang="de-DE" dirty="0"/>
          </a:p>
        </p:txBody>
      </p:sp>
      <p:pic>
        <p:nvPicPr>
          <p:cNvPr id="72" name="Picture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33" y="2127859"/>
            <a:ext cx="2222328" cy="3132570"/>
          </a:xfrm>
          <a:prstGeom prst="rect">
            <a:avLst/>
          </a:prstGeom>
          <a:noFill/>
        </p:spPr>
      </p:pic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187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642"/>
    </mc:Choice>
    <mc:Fallback>
      <p:transition spd="slow" advTm="246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5"/>
          <a:srcRect r="13544"/>
          <a:stretch/>
        </p:blipFill>
        <p:spPr>
          <a:xfrm>
            <a:off x="1142481" y="2896922"/>
            <a:ext cx="2857623" cy="1686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15" name="Gruppieren 14"/>
          <p:cNvGrpSpPr/>
          <p:nvPr/>
        </p:nvGrpSpPr>
        <p:grpSpPr>
          <a:xfrm>
            <a:off x="863944" y="766760"/>
            <a:ext cx="4927255" cy="651817"/>
            <a:chOff x="260179" y="738059"/>
            <a:chExt cx="4927255" cy="651817"/>
          </a:xfrm>
        </p:grpSpPr>
        <p:sp>
          <p:nvSpPr>
            <p:cNvPr id="14" name="Rechteck 13"/>
            <p:cNvSpPr/>
            <p:nvPr/>
          </p:nvSpPr>
          <p:spPr>
            <a:xfrm>
              <a:off x="260179" y="738059"/>
              <a:ext cx="875785" cy="6356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154194" y="738059"/>
              <a:ext cx="1114080" cy="626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00150" y="738059"/>
              <a:ext cx="875785" cy="62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Sonne 6"/>
            <p:cNvSpPr/>
            <p:nvPr/>
          </p:nvSpPr>
          <p:spPr>
            <a:xfrm>
              <a:off x="394984" y="763801"/>
              <a:ext cx="642552" cy="62607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Mond 7"/>
            <p:cNvSpPr/>
            <p:nvPr/>
          </p:nvSpPr>
          <p:spPr>
            <a:xfrm>
              <a:off x="1463846" y="788173"/>
              <a:ext cx="323765" cy="544984"/>
            </a:xfrm>
            <a:prstGeom prst="mo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Wolke 9"/>
            <p:cNvSpPr/>
            <p:nvPr/>
          </p:nvSpPr>
          <p:spPr>
            <a:xfrm>
              <a:off x="2247815" y="820050"/>
              <a:ext cx="895350" cy="44973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485120" y="875998"/>
              <a:ext cx="1702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Helligkeit</a:t>
              </a:r>
              <a:endParaRPr lang="de-DE" sz="2400" dirty="0"/>
            </a:p>
          </p:txBody>
        </p:sp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5" y="1764912"/>
            <a:ext cx="1273546" cy="85484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6" y="1569069"/>
            <a:ext cx="860193" cy="1290290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4088884" y="1992717"/>
            <a:ext cx="1978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Temperatur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4088883" y="3379708"/>
            <a:ext cx="1702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</a:t>
            </a:r>
            <a:r>
              <a:rPr lang="de-DE" sz="2400" dirty="0" smtClean="0"/>
              <a:t>pannung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4088882" y="4975344"/>
            <a:ext cx="254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Geschwindigkeit</a:t>
            </a:r>
            <a:endParaRPr lang="de-DE" sz="2400" dirty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9458" y="4706277"/>
            <a:ext cx="1812581" cy="127000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7572377" y="834376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6" name="Pfeil nach rechts 25"/>
          <p:cNvSpPr/>
          <p:nvPr/>
        </p:nvSpPr>
        <p:spPr>
          <a:xfrm>
            <a:off x="6629401" y="822859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8743950" y="904699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0 .. 100</a:t>
            </a:r>
            <a:endParaRPr lang="de-DE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7562851" y="1850658"/>
            <a:ext cx="685800" cy="654136"/>
            <a:chOff x="6629401" y="764442"/>
            <a:chExt cx="685800" cy="654136"/>
          </a:xfrm>
        </p:grpSpPr>
        <p:sp>
          <p:nvSpPr>
            <p:cNvPr id="29" name="Rechteck 28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0" name="Gerader Verbinder 29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feld 30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33" name="Pfeil nach rechts 32"/>
          <p:cNvSpPr/>
          <p:nvPr/>
        </p:nvSpPr>
        <p:spPr>
          <a:xfrm>
            <a:off x="6619875" y="1839141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8734424" y="1920981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-20 .. 120</a:t>
            </a:r>
            <a:endParaRPr lang="de-DE" dirty="0"/>
          </a:p>
        </p:txBody>
      </p:sp>
      <p:grpSp>
        <p:nvGrpSpPr>
          <p:cNvPr id="35" name="Gruppieren 34"/>
          <p:cNvGrpSpPr/>
          <p:nvPr/>
        </p:nvGrpSpPr>
        <p:grpSpPr>
          <a:xfrm>
            <a:off x="7562851" y="3320171"/>
            <a:ext cx="685800" cy="654136"/>
            <a:chOff x="6629401" y="764442"/>
            <a:chExt cx="685800" cy="654136"/>
          </a:xfrm>
        </p:grpSpPr>
        <p:sp>
          <p:nvSpPr>
            <p:cNvPr id="36" name="Rechteck 35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0" name="Pfeil nach rechts 39"/>
          <p:cNvSpPr/>
          <p:nvPr/>
        </p:nvSpPr>
        <p:spPr>
          <a:xfrm>
            <a:off x="6619875" y="3308654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Textfeld 40"/>
          <p:cNvSpPr txBox="1"/>
          <p:nvPr/>
        </p:nvSpPr>
        <p:spPr>
          <a:xfrm>
            <a:off x="8734424" y="3390494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0 .. 400</a:t>
            </a:r>
            <a:endParaRPr lang="de-DE" dirty="0"/>
          </a:p>
        </p:txBody>
      </p:sp>
      <p:grpSp>
        <p:nvGrpSpPr>
          <p:cNvPr id="42" name="Gruppieren 41"/>
          <p:cNvGrpSpPr/>
          <p:nvPr/>
        </p:nvGrpSpPr>
        <p:grpSpPr>
          <a:xfrm>
            <a:off x="7515226" y="4877262"/>
            <a:ext cx="685800" cy="654136"/>
            <a:chOff x="6629401" y="764442"/>
            <a:chExt cx="685800" cy="654136"/>
          </a:xfrm>
        </p:grpSpPr>
        <p:sp>
          <p:nvSpPr>
            <p:cNvPr id="43" name="Rechteck 4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4" name="Gerader Verbinder 43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feld 44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47" name="Pfeil nach rechts 46"/>
          <p:cNvSpPr/>
          <p:nvPr/>
        </p:nvSpPr>
        <p:spPr>
          <a:xfrm>
            <a:off x="6572250" y="4865745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Textfeld 47"/>
          <p:cNvSpPr txBox="1"/>
          <p:nvPr/>
        </p:nvSpPr>
        <p:spPr>
          <a:xfrm>
            <a:off x="8686799" y="4947585"/>
            <a:ext cx="124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0 .. 300</a:t>
            </a:r>
            <a:endParaRPr lang="de-DE" dirty="0"/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747833" y="5430869"/>
            <a:ext cx="5710556" cy="1213562"/>
          </a:xfrm>
          <a:prstGeom prst="wedgeRectCallout">
            <a:avLst>
              <a:gd name="adj1" fmla="val -15386"/>
              <a:gd name="adj2" fmla="val -67071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Sehr einfaches Beispiel:</a:t>
            </a:r>
          </a:p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Alle Temperaturen von 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15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 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bis 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24.999 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ergeben den Zahlenwert 2</a:t>
            </a:r>
          </a:p>
        </p:txBody>
      </p:sp>
      <p:sp>
        <p:nvSpPr>
          <p:cNvPr id="50" name="Rechteck 49"/>
          <p:cNvSpPr/>
          <p:nvPr/>
        </p:nvSpPr>
        <p:spPr>
          <a:xfrm>
            <a:off x="3314700" y="1764912"/>
            <a:ext cx="5086350" cy="3495517"/>
          </a:xfrm>
          <a:prstGeom prst="rect">
            <a:avLst/>
          </a:prstGeom>
          <a:solidFill>
            <a:schemeClr val="bg1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2" name="Gerade Verbindung mit Pfeil 51"/>
          <p:cNvCxnSpPr/>
          <p:nvPr/>
        </p:nvCxnSpPr>
        <p:spPr>
          <a:xfrm flipV="1">
            <a:off x="4257675" y="1992717"/>
            <a:ext cx="0" cy="279835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/>
          <p:nvPr/>
        </p:nvCxnSpPr>
        <p:spPr>
          <a:xfrm>
            <a:off x="4151870" y="4706277"/>
            <a:ext cx="38872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3603111" y="1864493"/>
            <a:ext cx="770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Zahl</a:t>
            </a:r>
            <a:endParaRPr lang="de-DE" dirty="0"/>
          </a:p>
        </p:txBody>
      </p:sp>
      <p:cxnSp>
        <p:nvCxnSpPr>
          <p:cNvPr id="58" name="Gewinkelte Verbindung 57"/>
          <p:cNvCxnSpPr/>
          <p:nvPr/>
        </p:nvCxnSpPr>
        <p:spPr>
          <a:xfrm flipV="1">
            <a:off x="4257675" y="4286250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winkelte Verbindung 58"/>
          <p:cNvCxnSpPr/>
          <p:nvPr/>
        </p:nvCxnSpPr>
        <p:spPr>
          <a:xfrm flipV="1">
            <a:off x="4719637" y="3866488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winkelte Verbindung 59"/>
          <p:cNvCxnSpPr/>
          <p:nvPr/>
        </p:nvCxnSpPr>
        <p:spPr>
          <a:xfrm flipV="1">
            <a:off x="5176044" y="3449590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winkelte Verbindung 60"/>
          <p:cNvCxnSpPr/>
          <p:nvPr/>
        </p:nvCxnSpPr>
        <p:spPr>
          <a:xfrm flipV="1">
            <a:off x="5629277" y="3029563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winkelte Verbindung 61"/>
          <p:cNvCxnSpPr/>
          <p:nvPr/>
        </p:nvCxnSpPr>
        <p:spPr>
          <a:xfrm flipV="1">
            <a:off x="6082510" y="2609536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winkelte Verbindung 62"/>
          <p:cNvCxnSpPr/>
          <p:nvPr/>
        </p:nvCxnSpPr>
        <p:spPr>
          <a:xfrm flipV="1">
            <a:off x="6543675" y="2189509"/>
            <a:ext cx="476250" cy="420027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feld 63"/>
          <p:cNvSpPr txBox="1"/>
          <p:nvPr/>
        </p:nvSpPr>
        <p:spPr>
          <a:xfrm>
            <a:off x="3837174" y="4511531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0</a:t>
            </a:r>
            <a:endParaRPr lang="de-DE" dirty="0"/>
          </a:p>
        </p:txBody>
      </p:sp>
      <p:sp>
        <p:nvSpPr>
          <p:cNvPr id="65" name="Textfeld 64"/>
          <p:cNvSpPr txBox="1"/>
          <p:nvPr/>
        </p:nvSpPr>
        <p:spPr>
          <a:xfrm>
            <a:off x="3813413" y="4121445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66" name="Textfeld 65"/>
          <p:cNvSpPr txBox="1"/>
          <p:nvPr/>
        </p:nvSpPr>
        <p:spPr>
          <a:xfrm>
            <a:off x="3817797" y="3635910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2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7" name="Textfeld 66"/>
          <p:cNvSpPr txBox="1"/>
          <p:nvPr/>
        </p:nvSpPr>
        <p:spPr>
          <a:xfrm>
            <a:off x="3817797" y="3225212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3</a:t>
            </a:r>
            <a:endParaRPr lang="de-DE" dirty="0"/>
          </a:p>
        </p:txBody>
      </p:sp>
      <p:sp>
        <p:nvSpPr>
          <p:cNvPr id="68" name="Textfeld 67"/>
          <p:cNvSpPr txBox="1"/>
          <p:nvPr/>
        </p:nvSpPr>
        <p:spPr>
          <a:xfrm>
            <a:off x="3810001" y="2760289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4</a:t>
            </a:r>
            <a:endParaRPr lang="de-DE" dirty="0"/>
          </a:p>
        </p:txBody>
      </p:sp>
      <p:sp>
        <p:nvSpPr>
          <p:cNvPr id="69" name="Textfeld 68"/>
          <p:cNvSpPr txBox="1"/>
          <p:nvPr/>
        </p:nvSpPr>
        <p:spPr>
          <a:xfrm>
            <a:off x="3798044" y="2358195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5</a:t>
            </a:r>
            <a:endParaRPr lang="de-DE" dirty="0"/>
          </a:p>
        </p:txBody>
      </p:sp>
      <p:sp>
        <p:nvSpPr>
          <p:cNvPr id="70" name="Textfeld 69"/>
          <p:cNvSpPr txBox="1"/>
          <p:nvPr/>
        </p:nvSpPr>
        <p:spPr>
          <a:xfrm>
            <a:off x="4065772" y="4768592"/>
            <a:ext cx="35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0</a:t>
            </a:r>
            <a:endParaRPr lang="de-DE" dirty="0"/>
          </a:p>
        </p:txBody>
      </p:sp>
      <p:sp>
        <p:nvSpPr>
          <p:cNvPr id="71" name="Textfeld 70"/>
          <p:cNvSpPr txBox="1"/>
          <p:nvPr/>
        </p:nvSpPr>
        <p:spPr>
          <a:xfrm>
            <a:off x="6978591" y="4716358"/>
            <a:ext cx="1344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Temperatur</a:t>
            </a:r>
            <a:endParaRPr lang="de-DE" dirty="0"/>
          </a:p>
        </p:txBody>
      </p:sp>
      <p:pic>
        <p:nvPicPr>
          <p:cNvPr id="72" name="Picture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33" y="2127859"/>
            <a:ext cx="2222328" cy="3132570"/>
          </a:xfrm>
          <a:prstGeom prst="rect">
            <a:avLst/>
          </a:prstGeom>
          <a:noFill/>
        </p:spPr>
      </p:pic>
      <p:sp>
        <p:nvSpPr>
          <p:cNvPr id="73" name="Textfeld 72"/>
          <p:cNvSpPr txBox="1"/>
          <p:nvPr/>
        </p:nvSpPr>
        <p:spPr>
          <a:xfrm>
            <a:off x="4814734" y="4878627"/>
            <a:ext cx="535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23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75" name="Gerade Verbindung mit Pfeil 74"/>
          <p:cNvCxnSpPr/>
          <p:nvPr/>
        </p:nvCxnSpPr>
        <p:spPr>
          <a:xfrm flipV="1">
            <a:off x="5127281" y="3856408"/>
            <a:ext cx="0" cy="828655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mit Pfeil 75"/>
          <p:cNvCxnSpPr/>
          <p:nvPr/>
        </p:nvCxnSpPr>
        <p:spPr>
          <a:xfrm flipH="1" flipV="1">
            <a:off x="4243513" y="3869617"/>
            <a:ext cx="883768" cy="1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4383282" y="4692051"/>
            <a:ext cx="3054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5    15   25   35   45    55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77" name="Gerade Verbindung mit Pfeil 76"/>
          <p:cNvCxnSpPr/>
          <p:nvPr/>
        </p:nvCxnSpPr>
        <p:spPr>
          <a:xfrm flipV="1">
            <a:off x="4969289" y="4286251"/>
            <a:ext cx="0" cy="405800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Gerade Verbindung mit Pfeil 77"/>
          <p:cNvCxnSpPr/>
          <p:nvPr/>
        </p:nvCxnSpPr>
        <p:spPr>
          <a:xfrm flipV="1">
            <a:off x="5436649" y="3880715"/>
            <a:ext cx="0" cy="835643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 Verbindung mit Pfeil 78"/>
          <p:cNvCxnSpPr/>
          <p:nvPr/>
        </p:nvCxnSpPr>
        <p:spPr>
          <a:xfrm flipV="1">
            <a:off x="5843048" y="3463817"/>
            <a:ext cx="0" cy="1242460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 Verbindung mit Pfeil 79"/>
          <p:cNvCxnSpPr/>
          <p:nvPr/>
        </p:nvCxnSpPr>
        <p:spPr>
          <a:xfrm flipV="1">
            <a:off x="6320568" y="3044055"/>
            <a:ext cx="0" cy="1647996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 Verbindung mit Pfeil 80"/>
          <p:cNvCxnSpPr/>
          <p:nvPr/>
        </p:nvCxnSpPr>
        <p:spPr>
          <a:xfrm flipV="1">
            <a:off x="6787928" y="2627158"/>
            <a:ext cx="0" cy="2079119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Audio 8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5873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526"/>
    </mc:Choice>
    <mc:Fallback>
      <p:transition spd="slow" advTm="90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4"/>
          <a:srcRect r="13544"/>
          <a:stretch/>
        </p:blipFill>
        <p:spPr>
          <a:xfrm>
            <a:off x="1142481" y="2896922"/>
            <a:ext cx="2857623" cy="1686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15" name="Gruppieren 14"/>
          <p:cNvGrpSpPr/>
          <p:nvPr/>
        </p:nvGrpSpPr>
        <p:grpSpPr>
          <a:xfrm>
            <a:off x="863944" y="766760"/>
            <a:ext cx="4927255" cy="651817"/>
            <a:chOff x="260179" y="738059"/>
            <a:chExt cx="4927255" cy="651817"/>
          </a:xfrm>
        </p:grpSpPr>
        <p:sp>
          <p:nvSpPr>
            <p:cNvPr id="14" name="Rechteck 13"/>
            <p:cNvSpPr/>
            <p:nvPr/>
          </p:nvSpPr>
          <p:spPr>
            <a:xfrm>
              <a:off x="260179" y="738059"/>
              <a:ext cx="875785" cy="6356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154194" y="738059"/>
              <a:ext cx="1114080" cy="626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00150" y="738059"/>
              <a:ext cx="875785" cy="62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Sonne 6"/>
            <p:cNvSpPr/>
            <p:nvPr/>
          </p:nvSpPr>
          <p:spPr>
            <a:xfrm>
              <a:off x="394984" y="763801"/>
              <a:ext cx="642552" cy="62607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Mond 7"/>
            <p:cNvSpPr/>
            <p:nvPr/>
          </p:nvSpPr>
          <p:spPr>
            <a:xfrm>
              <a:off x="1463846" y="788173"/>
              <a:ext cx="323765" cy="544984"/>
            </a:xfrm>
            <a:prstGeom prst="mo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Wolke 9"/>
            <p:cNvSpPr/>
            <p:nvPr/>
          </p:nvSpPr>
          <p:spPr>
            <a:xfrm>
              <a:off x="2247815" y="820050"/>
              <a:ext cx="895350" cy="44973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485120" y="875998"/>
              <a:ext cx="1702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Helligkeit</a:t>
              </a:r>
              <a:endParaRPr lang="de-DE" sz="2400" dirty="0"/>
            </a:p>
          </p:txBody>
        </p:sp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5" y="1764912"/>
            <a:ext cx="1273546" cy="85484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6" y="1569069"/>
            <a:ext cx="860193" cy="1290290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9458" y="4706277"/>
            <a:ext cx="1812581" cy="127000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6549802" y="2137024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6" name="Pfeil nach rechts 25"/>
          <p:cNvSpPr/>
          <p:nvPr/>
        </p:nvSpPr>
        <p:spPr>
          <a:xfrm>
            <a:off x="5725667" y="2169465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6525768" y="1430688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8</a:t>
            </a:r>
            <a:endParaRPr lang="de-DE" dirty="0"/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8106204" y="2989152"/>
            <a:ext cx="3708624" cy="1213562"/>
          </a:xfrm>
          <a:prstGeom prst="wedgeRectCallout">
            <a:avLst>
              <a:gd name="adj1" fmla="val -57483"/>
              <a:gd name="adj2" fmla="val 32609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AD-Wandler haben eine begrenzte „Bitzahl“</a:t>
            </a:r>
          </a:p>
        </p:txBody>
      </p:sp>
      <p:pic>
        <p:nvPicPr>
          <p:cNvPr id="72" name="Picture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54" y="2883606"/>
            <a:ext cx="2222328" cy="3132570"/>
          </a:xfrm>
          <a:prstGeom prst="rect">
            <a:avLst/>
          </a:prstGeom>
          <a:noFill/>
        </p:spPr>
      </p:pic>
      <p:grpSp>
        <p:nvGrpSpPr>
          <p:cNvPr id="4" name="Gruppieren 3"/>
          <p:cNvGrpSpPr/>
          <p:nvPr/>
        </p:nvGrpSpPr>
        <p:grpSpPr>
          <a:xfrm>
            <a:off x="525230" y="691107"/>
            <a:ext cx="5086350" cy="3495517"/>
            <a:chOff x="3314700" y="1764912"/>
            <a:chExt cx="5086350" cy="3495517"/>
          </a:xfrm>
        </p:grpSpPr>
        <p:sp>
          <p:nvSpPr>
            <p:cNvPr id="18" name="Textfeld 17"/>
            <p:cNvSpPr txBox="1"/>
            <p:nvPr/>
          </p:nvSpPr>
          <p:spPr>
            <a:xfrm>
              <a:off x="4088884" y="1992717"/>
              <a:ext cx="19785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Temperatur</a:t>
              </a:r>
              <a:endParaRPr lang="de-DE" sz="2400" dirty="0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4088883" y="3379708"/>
              <a:ext cx="17023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pannung</a:t>
              </a:r>
              <a:endParaRPr lang="de-DE" sz="2400" dirty="0"/>
            </a:p>
          </p:txBody>
        </p:sp>
        <p:grpSp>
          <p:nvGrpSpPr>
            <p:cNvPr id="28" name="Gruppieren 27"/>
            <p:cNvGrpSpPr/>
            <p:nvPr/>
          </p:nvGrpSpPr>
          <p:grpSpPr>
            <a:xfrm>
              <a:off x="7562851" y="1850658"/>
              <a:ext cx="685800" cy="654136"/>
              <a:chOff x="6629401" y="764442"/>
              <a:chExt cx="685800" cy="654136"/>
            </a:xfrm>
          </p:grpSpPr>
          <p:sp>
            <p:nvSpPr>
              <p:cNvPr id="29" name="Rechteck 28"/>
              <p:cNvSpPr/>
              <p:nvPr/>
            </p:nvSpPr>
            <p:spPr>
              <a:xfrm>
                <a:off x="6629401" y="764442"/>
                <a:ext cx="685800" cy="65413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0" name="Gerader Verbinder 29"/>
              <p:cNvCxnSpPr/>
              <p:nvPr/>
            </p:nvCxnSpPr>
            <p:spPr>
              <a:xfrm flipV="1">
                <a:off x="6629401" y="766760"/>
                <a:ext cx="685800" cy="63564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feld 30"/>
              <p:cNvSpPr txBox="1"/>
              <p:nvPr/>
            </p:nvSpPr>
            <p:spPr>
              <a:xfrm>
                <a:off x="6629401" y="778277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A</a:t>
                </a:r>
                <a:endParaRPr lang="de-DE" dirty="0"/>
              </a:p>
            </p:txBody>
          </p:sp>
          <p:sp>
            <p:nvSpPr>
              <p:cNvPr id="32" name="Textfeld 31"/>
              <p:cNvSpPr txBox="1"/>
              <p:nvPr/>
            </p:nvSpPr>
            <p:spPr>
              <a:xfrm>
                <a:off x="6924676" y="1024186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D</a:t>
                </a:r>
              </a:p>
            </p:txBody>
          </p:sp>
        </p:grpSp>
        <p:sp>
          <p:nvSpPr>
            <p:cNvPr id="33" name="Pfeil nach rechts 32"/>
            <p:cNvSpPr/>
            <p:nvPr/>
          </p:nvSpPr>
          <p:spPr>
            <a:xfrm>
              <a:off x="6619875" y="1839141"/>
              <a:ext cx="800100" cy="651817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35" name="Gruppieren 34"/>
            <p:cNvGrpSpPr/>
            <p:nvPr/>
          </p:nvGrpSpPr>
          <p:grpSpPr>
            <a:xfrm>
              <a:off x="7562851" y="3320171"/>
              <a:ext cx="685800" cy="654136"/>
              <a:chOff x="6629401" y="764442"/>
              <a:chExt cx="685800" cy="654136"/>
            </a:xfrm>
          </p:grpSpPr>
          <p:sp>
            <p:nvSpPr>
              <p:cNvPr id="36" name="Rechteck 35"/>
              <p:cNvSpPr/>
              <p:nvPr/>
            </p:nvSpPr>
            <p:spPr>
              <a:xfrm>
                <a:off x="6629401" y="764442"/>
                <a:ext cx="685800" cy="65413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7" name="Gerader Verbinder 36"/>
              <p:cNvCxnSpPr/>
              <p:nvPr/>
            </p:nvCxnSpPr>
            <p:spPr>
              <a:xfrm flipV="1">
                <a:off x="6629401" y="766760"/>
                <a:ext cx="685800" cy="63564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feld 37"/>
              <p:cNvSpPr txBox="1"/>
              <p:nvPr/>
            </p:nvSpPr>
            <p:spPr>
              <a:xfrm>
                <a:off x="6629401" y="778277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A</a:t>
                </a:r>
                <a:endParaRPr lang="de-DE" dirty="0"/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6924676" y="1024186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D</a:t>
                </a:r>
              </a:p>
            </p:txBody>
          </p:sp>
        </p:grpSp>
        <p:sp>
          <p:nvSpPr>
            <p:cNvPr id="40" name="Pfeil nach rechts 39"/>
            <p:cNvSpPr/>
            <p:nvPr/>
          </p:nvSpPr>
          <p:spPr>
            <a:xfrm>
              <a:off x="6619875" y="3308654"/>
              <a:ext cx="800100" cy="651817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7515226" y="489109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50" name="Rechteck 49"/>
            <p:cNvSpPr/>
            <p:nvPr/>
          </p:nvSpPr>
          <p:spPr>
            <a:xfrm>
              <a:off x="3314700" y="1764912"/>
              <a:ext cx="5086350" cy="3495517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2" name="Gerade Verbindung mit Pfeil 51"/>
            <p:cNvCxnSpPr/>
            <p:nvPr/>
          </p:nvCxnSpPr>
          <p:spPr>
            <a:xfrm flipV="1">
              <a:off x="4257675" y="1992717"/>
              <a:ext cx="0" cy="279835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mit Pfeil 53"/>
            <p:cNvCxnSpPr/>
            <p:nvPr/>
          </p:nvCxnSpPr>
          <p:spPr>
            <a:xfrm>
              <a:off x="4151870" y="4706277"/>
              <a:ext cx="388723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>
              <a:off x="3603111" y="1864493"/>
              <a:ext cx="7704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Zahl</a:t>
              </a:r>
              <a:endParaRPr lang="de-DE" dirty="0"/>
            </a:p>
          </p:txBody>
        </p:sp>
        <p:cxnSp>
          <p:nvCxnSpPr>
            <p:cNvPr id="58" name="Gewinkelte Verbindung 57"/>
            <p:cNvCxnSpPr/>
            <p:nvPr/>
          </p:nvCxnSpPr>
          <p:spPr>
            <a:xfrm flipV="1">
              <a:off x="4257675" y="4286250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winkelte Verbindung 58"/>
            <p:cNvCxnSpPr/>
            <p:nvPr/>
          </p:nvCxnSpPr>
          <p:spPr>
            <a:xfrm flipV="1">
              <a:off x="4719637" y="3866488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winkelte Verbindung 59"/>
            <p:cNvCxnSpPr/>
            <p:nvPr/>
          </p:nvCxnSpPr>
          <p:spPr>
            <a:xfrm flipV="1">
              <a:off x="5176044" y="3449590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winkelte Verbindung 60"/>
            <p:cNvCxnSpPr/>
            <p:nvPr/>
          </p:nvCxnSpPr>
          <p:spPr>
            <a:xfrm flipV="1">
              <a:off x="5629277" y="3029563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winkelte Verbindung 61"/>
            <p:cNvCxnSpPr/>
            <p:nvPr/>
          </p:nvCxnSpPr>
          <p:spPr>
            <a:xfrm flipV="1">
              <a:off x="6082510" y="2609536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winkelte Verbindung 62"/>
            <p:cNvCxnSpPr/>
            <p:nvPr/>
          </p:nvCxnSpPr>
          <p:spPr>
            <a:xfrm flipV="1">
              <a:off x="6543675" y="2189509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feld 63"/>
            <p:cNvSpPr txBox="1"/>
            <p:nvPr/>
          </p:nvSpPr>
          <p:spPr>
            <a:xfrm>
              <a:off x="3837174" y="4511531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0</a:t>
              </a:r>
              <a:endParaRPr lang="de-DE" dirty="0"/>
            </a:p>
          </p:txBody>
        </p:sp>
        <p:sp>
          <p:nvSpPr>
            <p:cNvPr id="65" name="Textfeld 64"/>
            <p:cNvSpPr txBox="1"/>
            <p:nvPr/>
          </p:nvSpPr>
          <p:spPr>
            <a:xfrm>
              <a:off x="3813413" y="4121445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1</a:t>
              </a:r>
              <a:endParaRPr lang="de-DE" dirty="0"/>
            </a:p>
          </p:txBody>
        </p:sp>
        <p:sp>
          <p:nvSpPr>
            <p:cNvPr id="66" name="Textfeld 65"/>
            <p:cNvSpPr txBox="1"/>
            <p:nvPr/>
          </p:nvSpPr>
          <p:spPr>
            <a:xfrm>
              <a:off x="3817797" y="3635910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>
                  <a:solidFill>
                    <a:srgbClr val="FF0000"/>
                  </a:solidFill>
                </a:rPr>
                <a:t>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7" name="Textfeld 66"/>
            <p:cNvSpPr txBox="1"/>
            <p:nvPr/>
          </p:nvSpPr>
          <p:spPr>
            <a:xfrm>
              <a:off x="3817797" y="3225212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3</a:t>
              </a:r>
              <a:endParaRPr lang="de-DE" dirty="0"/>
            </a:p>
          </p:txBody>
        </p:sp>
        <p:sp>
          <p:nvSpPr>
            <p:cNvPr id="68" name="Textfeld 67"/>
            <p:cNvSpPr txBox="1"/>
            <p:nvPr/>
          </p:nvSpPr>
          <p:spPr>
            <a:xfrm>
              <a:off x="3810001" y="2760289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4</a:t>
              </a:r>
              <a:endParaRPr lang="de-DE" dirty="0"/>
            </a:p>
          </p:txBody>
        </p:sp>
        <p:sp>
          <p:nvSpPr>
            <p:cNvPr id="69" name="Textfeld 68"/>
            <p:cNvSpPr txBox="1"/>
            <p:nvPr/>
          </p:nvSpPr>
          <p:spPr>
            <a:xfrm>
              <a:off x="3798044" y="2358195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5</a:t>
              </a:r>
              <a:endParaRPr lang="de-DE" dirty="0"/>
            </a:p>
          </p:txBody>
        </p:sp>
        <p:sp>
          <p:nvSpPr>
            <p:cNvPr id="70" name="Textfeld 69"/>
            <p:cNvSpPr txBox="1"/>
            <p:nvPr/>
          </p:nvSpPr>
          <p:spPr>
            <a:xfrm>
              <a:off x="4065772" y="4768592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0</a:t>
              </a:r>
              <a:endParaRPr lang="de-DE" dirty="0"/>
            </a:p>
          </p:txBody>
        </p:sp>
        <p:sp>
          <p:nvSpPr>
            <p:cNvPr id="71" name="Textfeld 70"/>
            <p:cNvSpPr txBox="1"/>
            <p:nvPr/>
          </p:nvSpPr>
          <p:spPr>
            <a:xfrm>
              <a:off x="6978591" y="4716358"/>
              <a:ext cx="13449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Temperatur</a:t>
              </a:r>
              <a:endParaRPr lang="de-DE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879923" y="4746803"/>
              <a:ext cx="5352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>
                  <a:solidFill>
                    <a:srgbClr val="FF0000"/>
                  </a:solidFill>
                </a:rPr>
                <a:t>23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Gerade Verbindung mit Pfeil 74"/>
            <p:cNvCxnSpPr/>
            <p:nvPr/>
          </p:nvCxnSpPr>
          <p:spPr>
            <a:xfrm flipV="1">
              <a:off x="5127281" y="3856408"/>
              <a:ext cx="0" cy="82865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Gerade Verbindung mit Pfeil 75"/>
            <p:cNvCxnSpPr/>
            <p:nvPr/>
          </p:nvCxnSpPr>
          <p:spPr>
            <a:xfrm flipH="1" flipV="1">
              <a:off x="4243513" y="3869617"/>
              <a:ext cx="883768" cy="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7235602" y="2457163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7463989" y="2335525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7362825" y="2552215"/>
            <a:ext cx="361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8010525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8" name="Rechteck 77"/>
          <p:cNvSpPr/>
          <p:nvPr/>
        </p:nvSpPr>
        <p:spPr>
          <a:xfrm>
            <a:off x="8391966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8750561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9122036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/>
          <p:cNvSpPr/>
          <p:nvPr/>
        </p:nvSpPr>
        <p:spPr>
          <a:xfrm>
            <a:off x="9503162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3" name="Rechteck 82"/>
          <p:cNvSpPr/>
          <p:nvPr/>
        </p:nvSpPr>
        <p:spPr>
          <a:xfrm>
            <a:off x="9884603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4" name="Rechteck 83"/>
          <p:cNvSpPr/>
          <p:nvPr/>
        </p:nvSpPr>
        <p:spPr>
          <a:xfrm>
            <a:off x="10243198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10614673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88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"/>
    </mc:Choice>
    <mc:Fallback>
      <p:transition spd="slow" advTm="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4"/>
          <a:srcRect r="13544"/>
          <a:stretch/>
        </p:blipFill>
        <p:spPr>
          <a:xfrm>
            <a:off x="1142481" y="2896922"/>
            <a:ext cx="2857623" cy="1686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151870" cy="417796"/>
          </a:xfrm>
        </p:spPr>
        <p:txBody>
          <a:bodyPr vert="horz" wrap="square" lIns="91440" tIns="45720" rIns="91440" bIns="45720" numCol="1" anchor="b">
            <a:normAutofit fontScale="9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latin typeface="NanumGothic" charset="0"/>
                <a:ea typeface="Arial" charset="0"/>
              </a:rPr>
              <a:t>Analog/Digital-</a:t>
            </a:r>
            <a:r>
              <a:rPr lang="en-US" altLang="ko-KR" sz="2400" dirty="0" err="1" smtClean="0">
                <a:latin typeface="NanumGothic" charset="0"/>
                <a:ea typeface="Arial" charset="0"/>
              </a:rPr>
              <a:t>Wandlung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grpSp>
        <p:nvGrpSpPr>
          <p:cNvPr id="15" name="Gruppieren 14"/>
          <p:cNvGrpSpPr/>
          <p:nvPr/>
        </p:nvGrpSpPr>
        <p:grpSpPr>
          <a:xfrm>
            <a:off x="863944" y="766760"/>
            <a:ext cx="4927255" cy="651817"/>
            <a:chOff x="260179" y="738059"/>
            <a:chExt cx="4927255" cy="651817"/>
          </a:xfrm>
        </p:grpSpPr>
        <p:sp>
          <p:nvSpPr>
            <p:cNvPr id="14" name="Rechteck 13"/>
            <p:cNvSpPr/>
            <p:nvPr/>
          </p:nvSpPr>
          <p:spPr>
            <a:xfrm>
              <a:off x="260179" y="738059"/>
              <a:ext cx="875785" cy="6356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154194" y="738059"/>
              <a:ext cx="1114080" cy="626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00150" y="738059"/>
              <a:ext cx="875785" cy="62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Sonne 6"/>
            <p:cNvSpPr/>
            <p:nvPr/>
          </p:nvSpPr>
          <p:spPr>
            <a:xfrm>
              <a:off x="394984" y="763801"/>
              <a:ext cx="642552" cy="62607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Mond 7"/>
            <p:cNvSpPr/>
            <p:nvPr/>
          </p:nvSpPr>
          <p:spPr>
            <a:xfrm>
              <a:off x="1463846" y="788173"/>
              <a:ext cx="323765" cy="544984"/>
            </a:xfrm>
            <a:prstGeom prst="mo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Wolke 9"/>
            <p:cNvSpPr/>
            <p:nvPr/>
          </p:nvSpPr>
          <p:spPr>
            <a:xfrm>
              <a:off x="2247815" y="820050"/>
              <a:ext cx="895350" cy="44973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485120" y="875998"/>
              <a:ext cx="1702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Helligkeit</a:t>
              </a:r>
              <a:endParaRPr lang="de-DE" sz="2400" dirty="0"/>
            </a:p>
          </p:txBody>
        </p:sp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5" y="1764912"/>
            <a:ext cx="1273546" cy="85484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6" y="1569069"/>
            <a:ext cx="860193" cy="1290290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9458" y="4706277"/>
            <a:ext cx="1812581" cy="127000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6549802" y="2137024"/>
            <a:ext cx="685800" cy="654136"/>
            <a:chOff x="6629401" y="764442"/>
            <a:chExt cx="685800" cy="654136"/>
          </a:xfrm>
        </p:grpSpPr>
        <p:sp>
          <p:nvSpPr>
            <p:cNvPr id="3" name="Rechteck 2"/>
            <p:cNvSpPr/>
            <p:nvPr/>
          </p:nvSpPr>
          <p:spPr>
            <a:xfrm>
              <a:off x="6629401" y="764442"/>
              <a:ext cx="685800" cy="654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" name="Gerader Verbinder 4"/>
            <p:cNvCxnSpPr/>
            <p:nvPr/>
          </p:nvCxnSpPr>
          <p:spPr>
            <a:xfrm flipV="1">
              <a:off x="6629401" y="766760"/>
              <a:ext cx="685800" cy="63564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6629401" y="77827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6924676" y="1024186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D</a:t>
              </a:r>
            </a:p>
          </p:txBody>
        </p:sp>
      </p:grpSp>
      <p:sp>
        <p:nvSpPr>
          <p:cNvPr id="26" name="Pfeil nach rechts 25"/>
          <p:cNvSpPr/>
          <p:nvPr/>
        </p:nvSpPr>
        <p:spPr>
          <a:xfrm>
            <a:off x="5725667" y="2169465"/>
            <a:ext cx="800100" cy="65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6525768" y="1430688"/>
            <a:ext cx="95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Bitzahl z.B. 8</a:t>
            </a:r>
            <a:endParaRPr lang="de-DE" dirty="0"/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6978867" y="3084208"/>
            <a:ext cx="4498758" cy="2040242"/>
          </a:xfrm>
          <a:prstGeom prst="wedgeRectCallout">
            <a:avLst>
              <a:gd name="adj1" fmla="val -57483"/>
              <a:gd name="adj2" fmla="val 32609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Beispiel 8-Bit-AD-Wandler:</a:t>
            </a:r>
          </a:p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Die gewandelte Zahl ist eine 8Bit-Binär-Zahl mit einem Wertebereich von </a:t>
            </a:r>
            <a:b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</a:b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0 bis 2</a:t>
            </a:r>
            <a:r>
              <a:rPr lang="de-DE" altLang="ko-KR" sz="2400" baseline="300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8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-1=255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525230" y="691107"/>
            <a:ext cx="5086350" cy="3495517"/>
            <a:chOff x="3314700" y="1764912"/>
            <a:chExt cx="5086350" cy="3495517"/>
          </a:xfrm>
        </p:grpSpPr>
        <p:sp>
          <p:nvSpPr>
            <p:cNvPr id="18" name="Textfeld 17"/>
            <p:cNvSpPr txBox="1"/>
            <p:nvPr/>
          </p:nvSpPr>
          <p:spPr>
            <a:xfrm>
              <a:off x="4088884" y="1992717"/>
              <a:ext cx="19785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Temperatur</a:t>
              </a:r>
              <a:endParaRPr lang="de-DE" sz="2400" dirty="0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4088883" y="3379708"/>
              <a:ext cx="17023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pannung</a:t>
              </a:r>
              <a:endParaRPr lang="de-DE" sz="2400" dirty="0"/>
            </a:p>
          </p:txBody>
        </p:sp>
        <p:grpSp>
          <p:nvGrpSpPr>
            <p:cNvPr id="28" name="Gruppieren 27"/>
            <p:cNvGrpSpPr/>
            <p:nvPr/>
          </p:nvGrpSpPr>
          <p:grpSpPr>
            <a:xfrm>
              <a:off x="7562851" y="1850658"/>
              <a:ext cx="685800" cy="654136"/>
              <a:chOff x="6629401" y="764442"/>
              <a:chExt cx="685800" cy="654136"/>
            </a:xfrm>
          </p:grpSpPr>
          <p:sp>
            <p:nvSpPr>
              <p:cNvPr id="29" name="Rechteck 28"/>
              <p:cNvSpPr/>
              <p:nvPr/>
            </p:nvSpPr>
            <p:spPr>
              <a:xfrm>
                <a:off x="6629401" y="764442"/>
                <a:ext cx="685800" cy="65413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0" name="Gerader Verbinder 29"/>
              <p:cNvCxnSpPr/>
              <p:nvPr/>
            </p:nvCxnSpPr>
            <p:spPr>
              <a:xfrm flipV="1">
                <a:off x="6629401" y="766760"/>
                <a:ext cx="685800" cy="63564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feld 30"/>
              <p:cNvSpPr txBox="1"/>
              <p:nvPr/>
            </p:nvSpPr>
            <p:spPr>
              <a:xfrm>
                <a:off x="6629401" y="778277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A</a:t>
                </a:r>
                <a:endParaRPr lang="de-DE" dirty="0"/>
              </a:p>
            </p:txBody>
          </p:sp>
          <p:sp>
            <p:nvSpPr>
              <p:cNvPr id="32" name="Textfeld 31"/>
              <p:cNvSpPr txBox="1"/>
              <p:nvPr/>
            </p:nvSpPr>
            <p:spPr>
              <a:xfrm>
                <a:off x="6924676" y="1024186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D</a:t>
                </a:r>
              </a:p>
            </p:txBody>
          </p:sp>
        </p:grpSp>
        <p:sp>
          <p:nvSpPr>
            <p:cNvPr id="33" name="Pfeil nach rechts 32"/>
            <p:cNvSpPr/>
            <p:nvPr/>
          </p:nvSpPr>
          <p:spPr>
            <a:xfrm>
              <a:off x="6619875" y="1839141"/>
              <a:ext cx="800100" cy="651817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35" name="Gruppieren 34"/>
            <p:cNvGrpSpPr/>
            <p:nvPr/>
          </p:nvGrpSpPr>
          <p:grpSpPr>
            <a:xfrm>
              <a:off x="7562851" y="3320171"/>
              <a:ext cx="685800" cy="654136"/>
              <a:chOff x="6629401" y="764442"/>
              <a:chExt cx="685800" cy="654136"/>
            </a:xfrm>
          </p:grpSpPr>
          <p:sp>
            <p:nvSpPr>
              <p:cNvPr id="36" name="Rechteck 35"/>
              <p:cNvSpPr/>
              <p:nvPr/>
            </p:nvSpPr>
            <p:spPr>
              <a:xfrm>
                <a:off x="6629401" y="764442"/>
                <a:ext cx="685800" cy="65413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7" name="Gerader Verbinder 36"/>
              <p:cNvCxnSpPr/>
              <p:nvPr/>
            </p:nvCxnSpPr>
            <p:spPr>
              <a:xfrm flipV="1">
                <a:off x="6629401" y="766760"/>
                <a:ext cx="685800" cy="63564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feld 37"/>
              <p:cNvSpPr txBox="1"/>
              <p:nvPr/>
            </p:nvSpPr>
            <p:spPr>
              <a:xfrm>
                <a:off x="6629401" y="778277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A</a:t>
                </a:r>
                <a:endParaRPr lang="de-DE" dirty="0"/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6924676" y="1024186"/>
                <a:ext cx="380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D</a:t>
                </a:r>
              </a:p>
            </p:txBody>
          </p:sp>
        </p:grpSp>
        <p:sp>
          <p:nvSpPr>
            <p:cNvPr id="40" name="Pfeil nach rechts 39"/>
            <p:cNvSpPr/>
            <p:nvPr/>
          </p:nvSpPr>
          <p:spPr>
            <a:xfrm>
              <a:off x="6619875" y="3308654"/>
              <a:ext cx="800100" cy="651817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7515226" y="4891097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</a:t>
              </a:r>
              <a:endParaRPr lang="de-DE" dirty="0"/>
            </a:p>
          </p:txBody>
        </p:sp>
        <p:sp>
          <p:nvSpPr>
            <p:cNvPr id="50" name="Rechteck 49"/>
            <p:cNvSpPr/>
            <p:nvPr/>
          </p:nvSpPr>
          <p:spPr>
            <a:xfrm>
              <a:off x="3314700" y="1764912"/>
              <a:ext cx="5086350" cy="3495517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2" name="Gerade Verbindung mit Pfeil 51"/>
            <p:cNvCxnSpPr/>
            <p:nvPr/>
          </p:nvCxnSpPr>
          <p:spPr>
            <a:xfrm flipV="1">
              <a:off x="4257675" y="1992717"/>
              <a:ext cx="0" cy="279835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mit Pfeil 53"/>
            <p:cNvCxnSpPr/>
            <p:nvPr/>
          </p:nvCxnSpPr>
          <p:spPr>
            <a:xfrm>
              <a:off x="4151870" y="4706277"/>
              <a:ext cx="388723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>
              <a:off x="3603111" y="1864493"/>
              <a:ext cx="7704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Zahl</a:t>
              </a:r>
              <a:endParaRPr lang="de-DE" dirty="0"/>
            </a:p>
          </p:txBody>
        </p:sp>
        <p:cxnSp>
          <p:nvCxnSpPr>
            <p:cNvPr id="58" name="Gewinkelte Verbindung 57"/>
            <p:cNvCxnSpPr/>
            <p:nvPr/>
          </p:nvCxnSpPr>
          <p:spPr>
            <a:xfrm flipV="1">
              <a:off x="4257675" y="4286250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winkelte Verbindung 58"/>
            <p:cNvCxnSpPr/>
            <p:nvPr/>
          </p:nvCxnSpPr>
          <p:spPr>
            <a:xfrm flipV="1">
              <a:off x="4719637" y="3866488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winkelte Verbindung 59"/>
            <p:cNvCxnSpPr/>
            <p:nvPr/>
          </p:nvCxnSpPr>
          <p:spPr>
            <a:xfrm flipV="1">
              <a:off x="5176044" y="3449590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winkelte Verbindung 60"/>
            <p:cNvCxnSpPr/>
            <p:nvPr/>
          </p:nvCxnSpPr>
          <p:spPr>
            <a:xfrm flipV="1">
              <a:off x="5629277" y="3029563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winkelte Verbindung 61"/>
            <p:cNvCxnSpPr/>
            <p:nvPr/>
          </p:nvCxnSpPr>
          <p:spPr>
            <a:xfrm flipV="1">
              <a:off x="6082510" y="2609536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winkelte Verbindung 62"/>
            <p:cNvCxnSpPr/>
            <p:nvPr/>
          </p:nvCxnSpPr>
          <p:spPr>
            <a:xfrm flipV="1">
              <a:off x="6543675" y="2189509"/>
              <a:ext cx="476250" cy="420027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feld 63"/>
            <p:cNvSpPr txBox="1"/>
            <p:nvPr/>
          </p:nvSpPr>
          <p:spPr>
            <a:xfrm>
              <a:off x="3837174" y="4511531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0</a:t>
              </a:r>
              <a:endParaRPr lang="de-DE" dirty="0"/>
            </a:p>
          </p:txBody>
        </p:sp>
        <p:sp>
          <p:nvSpPr>
            <p:cNvPr id="65" name="Textfeld 64"/>
            <p:cNvSpPr txBox="1"/>
            <p:nvPr/>
          </p:nvSpPr>
          <p:spPr>
            <a:xfrm>
              <a:off x="3813413" y="4121445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1</a:t>
              </a:r>
              <a:endParaRPr lang="de-DE" dirty="0"/>
            </a:p>
          </p:txBody>
        </p:sp>
        <p:sp>
          <p:nvSpPr>
            <p:cNvPr id="66" name="Textfeld 65"/>
            <p:cNvSpPr txBox="1"/>
            <p:nvPr/>
          </p:nvSpPr>
          <p:spPr>
            <a:xfrm>
              <a:off x="3817797" y="3635910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>
                  <a:solidFill>
                    <a:srgbClr val="FF0000"/>
                  </a:solidFill>
                </a:rPr>
                <a:t>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7" name="Textfeld 66"/>
            <p:cNvSpPr txBox="1"/>
            <p:nvPr/>
          </p:nvSpPr>
          <p:spPr>
            <a:xfrm>
              <a:off x="3817797" y="3225212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3</a:t>
              </a:r>
              <a:endParaRPr lang="de-DE" dirty="0"/>
            </a:p>
          </p:txBody>
        </p:sp>
        <p:sp>
          <p:nvSpPr>
            <p:cNvPr id="68" name="Textfeld 67"/>
            <p:cNvSpPr txBox="1"/>
            <p:nvPr/>
          </p:nvSpPr>
          <p:spPr>
            <a:xfrm>
              <a:off x="3810001" y="2760289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4</a:t>
              </a:r>
              <a:endParaRPr lang="de-DE" dirty="0"/>
            </a:p>
          </p:txBody>
        </p:sp>
        <p:sp>
          <p:nvSpPr>
            <p:cNvPr id="69" name="Textfeld 68"/>
            <p:cNvSpPr txBox="1"/>
            <p:nvPr/>
          </p:nvSpPr>
          <p:spPr>
            <a:xfrm>
              <a:off x="3798044" y="2358195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5</a:t>
              </a:r>
              <a:endParaRPr lang="de-DE" dirty="0"/>
            </a:p>
          </p:txBody>
        </p:sp>
        <p:sp>
          <p:nvSpPr>
            <p:cNvPr id="70" name="Textfeld 69"/>
            <p:cNvSpPr txBox="1"/>
            <p:nvPr/>
          </p:nvSpPr>
          <p:spPr>
            <a:xfrm>
              <a:off x="4065772" y="4768592"/>
              <a:ext cx="355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0</a:t>
              </a:r>
              <a:endParaRPr lang="de-DE" dirty="0"/>
            </a:p>
          </p:txBody>
        </p:sp>
        <p:sp>
          <p:nvSpPr>
            <p:cNvPr id="71" name="Textfeld 70"/>
            <p:cNvSpPr txBox="1"/>
            <p:nvPr/>
          </p:nvSpPr>
          <p:spPr>
            <a:xfrm>
              <a:off x="6978591" y="4716358"/>
              <a:ext cx="13449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/>
                <a:t>Temperatur</a:t>
              </a:r>
              <a:endParaRPr lang="de-DE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879923" y="4746803"/>
              <a:ext cx="5352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smtClean="0">
                  <a:solidFill>
                    <a:srgbClr val="FF0000"/>
                  </a:solidFill>
                </a:rPr>
                <a:t>23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Gerade Verbindung mit Pfeil 74"/>
            <p:cNvCxnSpPr/>
            <p:nvPr/>
          </p:nvCxnSpPr>
          <p:spPr>
            <a:xfrm flipV="1">
              <a:off x="5127281" y="3856408"/>
              <a:ext cx="0" cy="82865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Gerade Verbindung mit Pfeil 75"/>
            <p:cNvCxnSpPr/>
            <p:nvPr/>
          </p:nvCxnSpPr>
          <p:spPr>
            <a:xfrm flipH="1" flipV="1">
              <a:off x="4243513" y="3869617"/>
              <a:ext cx="883768" cy="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Gerade Verbindung mit Pfeil 48"/>
          <p:cNvCxnSpPr>
            <a:stCxn id="3" idx="3"/>
          </p:cNvCxnSpPr>
          <p:nvPr/>
        </p:nvCxnSpPr>
        <p:spPr>
          <a:xfrm flipV="1">
            <a:off x="7235602" y="2457163"/>
            <a:ext cx="774923" cy="69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V="1">
            <a:off x="7463989" y="2335525"/>
            <a:ext cx="66888" cy="24590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7362825" y="2552215"/>
            <a:ext cx="361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</a:t>
            </a:r>
            <a:endParaRPr lang="de-DE" dirty="0"/>
          </a:p>
        </p:txBody>
      </p:sp>
      <p:sp>
        <p:nvSpPr>
          <p:cNvPr id="57" name="Rechteck 56"/>
          <p:cNvSpPr/>
          <p:nvPr/>
        </p:nvSpPr>
        <p:spPr>
          <a:xfrm>
            <a:off x="8010525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8" name="Rechteck 77"/>
          <p:cNvSpPr/>
          <p:nvPr/>
        </p:nvSpPr>
        <p:spPr>
          <a:xfrm>
            <a:off x="8391966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9" name="Rechteck 78"/>
          <p:cNvSpPr/>
          <p:nvPr/>
        </p:nvSpPr>
        <p:spPr>
          <a:xfrm>
            <a:off x="8750561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9122036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/>
          <p:cNvSpPr/>
          <p:nvPr/>
        </p:nvSpPr>
        <p:spPr>
          <a:xfrm>
            <a:off x="9503162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3" name="Rechteck 82"/>
          <p:cNvSpPr/>
          <p:nvPr/>
        </p:nvSpPr>
        <p:spPr>
          <a:xfrm>
            <a:off x="9884603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4" name="Rechteck 83"/>
          <p:cNvSpPr/>
          <p:nvPr/>
        </p:nvSpPr>
        <p:spPr>
          <a:xfrm>
            <a:off x="10243198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10614673" y="2192335"/>
            <a:ext cx="371475" cy="54454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72" name="Picture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410" y="3611258"/>
            <a:ext cx="1641742" cy="2314182"/>
          </a:xfrm>
          <a:prstGeom prst="rect">
            <a:avLst/>
          </a:prstGeom>
          <a:noFill/>
        </p:spPr>
      </p:pic>
      <p:pic>
        <p:nvPicPr>
          <p:cNvPr id="22" name="Audio 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82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601"/>
    </mc:Choice>
    <mc:Fallback>
      <p:transition spd="slow" advTm="366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4|1.4|33.1|3|0.7|0.7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1</Pages>
  <Words>736</Words>
  <Characters>0</Characters>
  <Application>Microsoft Office PowerPoint</Application>
  <DocSecurity>0</DocSecurity>
  <PresentationFormat>Breitbild</PresentationFormat>
  <Lines>0</Lines>
  <Paragraphs>463</Paragraphs>
  <Slides>20</Slides>
  <Notes>0</Notes>
  <HiddenSlides>0</HiddenSlides>
  <MMClips>20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3" baseType="lpstr">
      <vt:lpstr>Arial</vt:lpstr>
      <vt:lpstr>NanumGothic</vt:lpstr>
      <vt:lpstr>Office Theme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  <vt:lpstr>Analog/Digital-Wandlung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Polaris Office</dc:creator>
  <cp:lastModifiedBy>Jörg Sturm</cp:lastModifiedBy>
  <cp:revision>22</cp:revision>
  <dcterms:modified xsi:type="dcterms:W3CDTF">2021-02-17T12:02:42Z</dcterms:modified>
</cp:coreProperties>
</file>